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8" r:id="rId2"/>
    <p:sldId id="259" r:id="rId3"/>
    <p:sldId id="274" r:id="rId4"/>
    <p:sldId id="273" r:id="rId5"/>
    <p:sldId id="275" r:id="rId6"/>
    <p:sldId id="260" r:id="rId7"/>
    <p:sldId id="269" r:id="rId8"/>
    <p:sldId id="261" r:id="rId9"/>
    <p:sldId id="271" r:id="rId10"/>
    <p:sldId id="262" r:id="rId11"/>
    <p:sldId id="276" r:id="rId12"/>
    <p:sldId id="263" r:id="rId13"/>
    <p:sldId id="266" r:id="rId14"/>
    <p:sldId id="272" r:id="rId15"/>
    <p:sldId id="265" r:id="rId16"/>
    <p:sldId id="267" r:id="rId17"/>
    <p:sldId id="264" r:id="rId18"/>
    <p:sldId id="278" r:id="rId19"/>
    <p:sldId id="277" r:id="rId20"/>
    <p:sldId id="268" r:id="rId21"/>
    <p:sldId id="279" r:id="rId22"/>
    <p:sldId id="25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8.42</c:v>
                </c:pt>
                <c:pt idx="1">
                  <c:v>9.48</c:v>
                </c:pt>
                <c:pt idx="2">
                  <c:v>10.47</c:v>
                </c:pt>
                <c:pt idx="3">
                  <c:v>11.9</c:v>
                </c:pt>
                <c:pt idx="4">
                  <c:v>15.8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Столбец3</c:v>
                </c:pt>
              </c:strCache>
            </c:strRef>
          </c:tx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Столбец4</c:v>
                </c:pt>
              </c:strCache>
            </c:strRef>
          </c:tx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</c:ser>
        <c:axId val="150230528"/>
        <c:axId val="150232064"/>
      </c:barChart>
      <c:catAx>
        <c:axId val="150230528"/>
        <c:scaling>
          <c:orientation val="minMax"/>
        </c:scaling>
        <c:axPos val="b"/>
        <c:numFmt formatCode="General" sourceLinked="1"/>
        <c:tickLblPos val="nextTo"/>
        <c:crossAx val="150232064"/>
        <c:crosses val="autoZero"/>
        <c:auto val="1"/>
        <c:lblAlgn val="ctr"/>
        <c:lblOffset val="100"/>
      </c:catAx>
      <c:valAx>
        <c:axId val="150232064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1502305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DFFB15B-2AD2-4766-98EC-ED793390BC4D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28B756E-05BC-41F7-81B5-4579AC41EC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76;&#1096;&#1080;-&#1092;&#1086;&#1088;&#1090;&#1077;.&#1088;&#1092;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79068"/>
          </a:xfrm>
        </p:spPr>
        <p:txBody>
          <a:bodyPr>
            <a:normAutofit lnSpcReduction="1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3500" b="1" dirty="0" smtClean="0"/>
              <a:t>ПУБЛИЧНЫЙ ОТЧЕТ</a:t>
            </a:r>
          </a:p>
          <a:p>
            <a:pPr algn="ctr"/>
            <a:r>
              <a:rPr lang="ru-RU" b="1" dirty="0" smtClean="0"/>
              <a:t> </a:t>
            </a:r>
          </a:p>
          <a:p>
            <a:pPr algn="ctr"/>
            <a:r>
              <a:rPr lang="ru-RU" sz="3000" b="1" dirty="0" smtClean="0"/>
              <a:t>о деятельности учреждения </a:t>
            </a:r>
          </a:p>
          <a:p>
            <a:pPr algn="ctr"/>
            <a:r>
              <a:rPr lang="ru-RU" sz="3000" b="1" dirty="0" smtClean="0"/>
              <a:t>за 2025-2026 учебный год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357298"/>
            <a:ext cx="7425720" cy="4500594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/>
              <a:t>ОТДЕЛЕНИЯ</a:t>
            </a:r>
          </a:p>
          <a:p>
            <a:endParaRPr lang="ru-RU" sz="800" dirty="0" smtClean="0"/>
          </a:p>
          <a:p>
            <a:pPr lvl="0" algn="just">
              <a:buFont typeface="Wingdings" pitchFamily="2" charset="2"/>
              <a:buChar char="Ø"/>
            </a:pPr>
            <a:r>
              <a:rPr lang="ru-RU" sz="1600" b="1" u="sng" dirty="0" smtClean="0"/>
              <a:t>  Музыкальное:</a:t>
            </a:r>
            <a:r>
              <a:rPr lang="ru-RU" sz="1600" dirty="0" smtClean="0"/>
              <a:t> фортепиано, скрипка, гитара, домра, баян, аккордеон,  гармонь, хоровое пение, народное  пение (бюджетное отделение - 258 учащихся, внебюджетное - 17 учащихся);</a:t>
            </a:r>
          </a:p>
          <a:p>
            <a:pPr lvl="0" algn="just">
              <a:buFont typeface="Wingdings" pitchFamily="2" charset="2"/>
              <a:buChar char="Ø"/>
            </a:pPr>
            <a:endParaRPr lang="ru-RU" sz="800" dirty="0" smtClean="0"/>
          </a:p>
          <a:p>
            <a:pPr lvl="0" algn="just">
              <a:buFont typeface="Wingdings" pitchFamily="2" charset="2"/>
              <a:buChar char="Ø"/>
            </a:pPr>
            <a:r>
              <a:rPr lang="ru-RU" sz="1600" b="1" u="sng" dirty="0" smtClean="0"/>
              <a:t>  Хореографическое</a:t>
            </a:r>
            <a:r>
              <a:rPr lang="ru-RU" sz="1600" dirty="0" smtClean="0"/>
              <a:t> (бюджетное - 119 чел.);</a:t>
            </a:r>
          </a:p>
          <a:p>
            <a:pPr lvl="0" algn="just">
              <a:buFont typeface="Wingdings" pitchFamily="2" charset="2"/>
              <a:buChar char="Ø"/>
            </a:pPr>
            <a:endParaRPr lang="ru-RU" sz="800" dirty="0" smtClean="0"/>
          </a:p>
          <a:p>
            <a:pPr lvl="0" algn="just">
              <a:buFont typeface="Wingdings" pitchFamily="2" charset="2"/>
              <a:buChar char="Ø"/>
            </a:pPr>
            <a:r>
              <a:rPr lang="ru-RU" sz="1600" b="1" u="sng" dirty="0" smtClean="0"/>
              <a:t>  Художественное </a:t>
            </a:r>
            <a:r>
              <a:rPr lang="ru-RU" sz="1600" dirty="0" smtClean="0"/>
              <a:t>(бюджетное - 90 чел., внебюджетное - 16 чел.);</a:t>
            </a:r>
          </a:p>
          <a:p>
            <a:pPr lvl="0" algn="just">
              <a:buFont typeface="Wingdings" pitchFamily="2" charset="2"/>
              <a:buChar char="Ø"/>
            </a:pPr>
            <a:endParaRPr lang="ru-RU" sz="800" dirty="0" smtClean="0"/>
          </a:p>
          <a:p>
            <a:pPr lvl="0" algn="just">
              <a:buFont typeface="Wingdings" pitchFamily="2" charset="2"/>
              <a:buChar char="Ø"/>
            </a:pPr>
            <a:r>
              <a:rPr lang="ru-RU" sz="1600" b="1" u="sng" dirty="0" smtClean="0"/>
              <a:t>  Театральное</a:t>
            </a:r>
            <a:r>
              <a:rPr lang="ru-RU" sz="1600" dirty="0" smtClean="0"/>
              <a:t> (бюджетное - 13 человек, внебюджетное - 26 чел.);</a:t>
            </a:r>
          </a:p>
          <a:p>
            <a:pPr lvl="0" algn="just">
              <a:buFont typeface="Wingdings" pitchFamily="2" charset="2"/>
              <a:buChar char="Ø"/>
            </a:pPr>
            <a:endParaRPr lang="ru-RU" sz="800" dirty="0" smtClean="0"/>
          </a:p>
          <a:p>
            <a:pPr lvl="0" algn="just">
              <a:buFont typeface="Wingdings" pitchFamily="2" charset="2"/>
              <a:buChar char="Ø"/>
            </a:pPr>
            <a:r>
              <a:rPr lang="ru-RU" sz="1600" b="1" u="sng" dirty="0" smtClean="0"/>
              <a:t>  Программа раннего развития для детей дошкольного возраста </a:t>
            </a:r>
            <a:r>
              <a:rPr lang="ru-RU" sz="1600" dirty="0" smtClean="0"/>
              <a:t>(внебюджетное - 37 чел.);</a:t>
            </a:r>
          </a:p>
          <a:p>
            <a:pPr lvl="0" algn="just">
              <a:buFont typeface="Wingdings" pitchFamily="2" charset="2"/>
              <a:buChar char="Ø"/>
            </a:pPr>
            <a:endParaRPr lang="ru-RU" sz="8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1600" b="1" u="sng" dirty="0" smtClean="0"/>
              <a:t>  Эстетическое</a:t>
            </a:r>
            <a:r>
              <a:rPr lang="ru-RU" sz="1600" dirty="0" smtClean="0"/>
              <a:t> (внебюджетное - 74 чел.).</a:t>
            </a:r>
          </a:p>
          <a:p>
            <a:pPr lvl="0" algn="just"/>
            <a:endParaRPr lang="ru-RU" sz="7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571612"/>
            <a:ext cx="7425720" cy="4286280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/>
              <a:t>СОХРАННОСТЬ КОНТИНГЕНТА ОБУЧАЮЩИХСЯ</a:t>
            </a:r>
          </a:p>
          <a:p>
            <a:endParaRPr lang="ru-RU" sz="1600" dirty="0" smtClean="0"/>
          </a:p>
          <a:p>
            <a:pPr lvl="0" algn="just"/>
            <a:endParaRPr lang="ru-RU" sz="1600" dirty="0" smtClean="0"/>
          </a:p>
          <a:p>
            <a:pPr lvl="0" algn="just"/>
            <a:endParaRPr lang="ru-RU" sz="7200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00166" y="2000240"/>
          <a:ext cx="7143801" cy="3571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755"/>
                <a:gridCol w="1497585"/>
                <a:gridCol w="1532941"/>
                <a:gridCol w="1428760"/>
                <a:gridCol w="1428760"/>
              </a:tblGrid>
              <a:tr h="1212183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Учебный</a:t>
                      </a: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год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Arial"/>
                        </a:rPr>
                        <a:t>Количество обучающихся </a:t>
                      </a:r>
                      <a:endParaRPr lang="ru-RU" sz="1400" dirty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Arial"/>
                        </a:rPr>
                        <a:t>на начало года</a:t>
                      </a:r>
                      <a:endParaRPr lang="ru-RU" sz="14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Arial"/>
                        </a:rPr>
                        <a:t>Количество обучающихся на 1 марта отчетного периода</a:t>
                      </a:r>
                      <a:endParaRPr lang="ru-RU" sz="14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Arial"/>
                        </a:rPr>
                        <a:t>Сохранность контингента, %</a:t>
                      </a:r>
                      <a:endParaRPr lang="ru-RU" sz="14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Times New Roman"/>
                          <a:cs typeface="Arial"/>
                        </a:rPr>
                        <a:t>% отчисленных от общего количества обучающихся</a:t>
                      </a:r>
                      <a:endParaRPr lang="ru-RU" sz="14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7194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2021-2022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48</a:t>
                      </a: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0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472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98,33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1,67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7194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2022-2023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48</a:t>
                      </a: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0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479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99,79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0,21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7194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NSimSun"/>
                          <a:cs typeface="Arial"/>
                        </a:rPr>
                        <a:t>2023-2024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Arial"/>
                        </a:rPr>
                        <a:t>480</a:t>
                      </a:r>
                      <a:endParaRPr lang="ru-RU" sz="160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478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NSimSun"/>
                          <a:cs typeface="Arial"/>
                        </a:rPr>
                        <a:t>99,60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n-lt"/>
                          <a:ea typeface="NSimSun"/>
                          <a:cs typeface="Arial"/>
                        </a:rPr>
                        <a:t>0,40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7194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Arial"/>
                        </a:rPr>
                        <a:t>2024-2025</a:t>
                      </a:r>
                      <a:endParaRPr lang="ru-RU" sz="160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Arial"/>
                        </a:rPr>
                        <a:t>480</a:t>
                      </a:r>
                      <a:endParaRPr lang="ru-RU" sz="160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Times New Roman"/>
                          <a:cs typeface="Arial"/>
                        </a:rPr>
                        <a:t>474</a:t>
                      </a:r>
                      <a:endParaRPr lang="ru-RU" sz="160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98,75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1,25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7194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2025-2026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480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473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98,54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Times New Roman"/>
                          <a:cs typeface="Arial"/>
                        </a:rPr>
                        <a:t>1,45</a:t>
                      </a:r>
                      <a:endParaRPr lang="ru-RU" sz="16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928670"/>
            <a:ext cx="7497158" cy="5286412"/>
          </a:xfrm>
        </p:spPr>
        <p:txBody>
          <a:bodyPr>
            <a:normAutofit fontScale="25000" lnSpcReduction="20000"/>
          </a:bodyPr>
          <a:lstStyle/>
          <a:p>
            <a:pPr lvl="0" algn="ctr"/>
            <a:endParaRPr lang="ru-RU" sz="4400" b="1" dirty="0" smtClean="0"/>
          </a:p>
          <a:p>
            <a:pPr lvl="0" algn="ctr"/>
            <a:r>
              <a:rPr lang="ru-RU" sz="7200" b="1" dirty="0" smtClean="0"/>
              <a:t>Поступившие (продолжающие) профильное обучение</a:t>
            </a:r>
          </a:p>
          <a:p>
            <a:pPr lvl="0" algn="ctr"/>
            <a:endParaRPr lang="ru-RU" sz="6400" b="1" dirty="0" smtClean="0"/>
          </a:p>
          <a:p>
            <a:pPr algn="ctr"/>
            <a:r>
              <a:rPr lang="ru-RU" sz="6400" u="sng" dirty="0" err="1" smtClean="0"/>
              <a:t>Жесткова</a:t>
            </a:r>
            <a:r>
              <a:rPr lang="ru-RU" sz="6400" u="sng" dirty="0" smtClean="0"/>
              <a:t> Мария  </a:t>
            </a:r>
            <a:r>
              <a:rPr lang="ru-RU" sz="6400" dirty="0" smtClean="0"/>
              <a:t>ФГБОУ ВО «Санкт-Петербургская ордена Ленина государственная </a:t>
            </a:r>
            <a:r>
              <a:rPr lang="ru-RU" sz="6400" i="1" dirty="0" smtClean="0"/>
              <a:t>консерватория имени </a:t>
            </a:r>
            <a:r>
              <a:rPr lang="ru-RU" sz="6400" dirty="0" smtClean="0"/>
              <a:t>Николая Андреевича </a:t>
            </a:r>
            <a:r>
              <a:rPr lang="ru-RU" sz="6400" i="1" dirty="0" smtClean="0"/>
              <a:t>Римского-Корсакова» </a:t>
            </a:r>
            <a:r>
              <a:rPr lang="ru-RU" sz="6400" dirty="0" smtClean="0"/>
              <a:t>(факультет народных инструментов)</a:t>
            </a:r>
          </a:p>
          <a:p>
            <a:pPr algn="ctr"/>
            <a:r>
              <a:rPr lang="ru-RU" sz="6400" u="sng" dirty="0" err="1" smtClean="0"/>
              <a:t>Кальницкая</a:t>
            </a:r>
            <a:r>
              <a:rPr lang="ru-RU" sz="6400" u="sng" dirty="0" smtClean="0"/>
              <a:t> Маргарита  </a:t>
            </a:r>
            <a:r>
              <a:rPr lang="ru-RU" sz="6400" dirty="0" smtClean="0"/>
              <a:t>ФГБОУ ВО «Самарский государственный институт культуры</a:t>
            </a:r>
            <a:r>
              <a:rPr lang="ru-RU" sz="6400" i="1" dirty="0" smtClean="0"/>
              <a:t> </a:t>
            </a:r>
            <a:r>
              <a:rPr lang="ru-RU" sz="6400" dirty="0" smtClean="0"/>
              <a:t>(консерватория)» (кафедра фортепиано)</a:t>
            </a:r>
          </a:p>
          <a:p>
            <a:pPr algn="ctr"/>
            <a:r>
              <a:rPr lang="ru-RU" sz="6400" u="sng" dirty="0" err="1" smtClean="0"/>
              <a:t>Коротаев</a:t>
            </a:r>
            <a:r>
              <a:rPr lang="ru-RU" sz="6400" u="sng" dirty="0" smtClean="0"/>
              <a:t> Даниил </a:t>
            </a:r>
            <a:r>
              <a:rPr lang="ru-RU" sz="6400" dirty="0" smtClean="0"/>
              <a:t>ГБПОУ «Тольяттинский колледж искусств им. Р.К. Щедрина» (ударные инструменты)</a:t>
            </a:r>
          </a:p>
          <a:p>
            <a:pPr algn="ctr"/>
            <a:r>
              <a:rPr lang="ru-RU" sz="6400" u="sng" dirty="0" smtClean="0"/>
              <a:t>Овчаров Тимофей  </a:t>
            </a:r>
            <a:r>
              <a:rPr lang="ru-RU" sz="6400" dirty="0" smtClean="0"/>
              <a:t>ГБПОУ «Тольяттинский колледж искусств им. Р.К. Щедрина» (народные инструменты, гитара)</a:t>
            </a:r>
          </a:p>
          <a:p>
            <a:pPr algn="ctr"/>
            <a:r>
              <a:rPr lang="ru-RU" sz="6400" u="sng" dirty="0" smtClean="0"/>
              <a:t>Дынин Владимир  </a:t>
            </a:r>
            <a:r>
              <a:rPr lang="ru-RU" sz="6400" dirty="0" smtClean="0"/>
              <a:t>ГБПОУ «Тольяттинский колледж искусств им. Р.К. Щедрина» (народные инструменты, баян)</a:t>
            </a:r>
          </a:p>
          <a:p>
            <a:pPr algn="ctr"/>
            <a:r>
              <a:rPr lang="ru-RU" sz="6400" u="sng" dirty="0" err="1" smtClean="0"/>
              <a:t>Овчинникова</a:t>
            </a:r>
            <a:r>
              <a:rPr lang="ru-RU" sz="6400" u="sng" dirty="0" smtClean="0"/>
              <a:t> Екатерина </a:t>
            </a:r>
            <a:r>
              <a:rPr lang="ru-RU" sz="6400" dirty="0" smtClean="0"/>
              <a:t>ФГБОУ ВО «Самарский государственный институт культуры» (кафедра хореографии)</a:t>
            </a:r>
          </a:p>
          <a:p>
            <a:pPr algn="ctr"/>
            <a:r>
              <a:rPr lang="ru-RU" sz="6400" u="sng" dirty="0" smtClean="0"/>
              <a:t>Бутман Яна </a:t>
            </a:r>
            <a:r>
              <a:rPr lang="ru-RU" sz="6400" dirty="0" smtClean="0"/>
              <a:t>ГБПОУ СО «</a:t>
            </a:r>
            <a:r>
              <a:rPr lang="ru-RU" sz="6400" i="1" dirty="0" smtClean="0"/>
              <a:t>Самарское хореографическое училище</a:t>
            </a:r>
            <a:r>
              <a:rPr lang="ru-RU" sz="6400" dirty="0" smtClean="0"/>
              <a:t>»</a:t>
            </a:r>
          </a:p>
          <a:p>
            <a:pPr algn="ctr"/>
            <a:r>
              <a:rPr lang="ru-RU" sz="6400" u="sng" dirty="0" err="1" smtClean="0"/>
              <a:t>Грибуль</a:t>
            </a:r>
            <a:r>
              <a:rPr lang="ru-RU" sz="6400" u="sng" dirty="0" smtClean="0"/>
              <a:t> Мария  </a:t>
            </a:r>
            <a:r>
              <a:rPr lang="ru-RU" sz="6400" dirty="0" smtClean="0"/>
              <a:t>ФГБОУ ВО «Казанский университет»</a:t>
            </a:r>
          </a:p>
          <a:p>
            <a:pPr algn="ctr"/>
            <a:r>
              <a:rPr lang="ru-RU" sz="6400" dirty="0" smtClean="0"/>
              <a:t>(корпоративный дизайн)</a:t>
            </a:r>
          </a:p>
          <a:p>
            <a:pPr algn="ctr"/>
            <a:endParaRPr lang="ru-RU" sz="3200" dirty="0" smtClean="0"/>
          </a:p>
          <a:p>
            <a:pPr marL="0" algn="ctr">
              <a:spcBef>
                <a:spcPts val="0"/>
              </a:spcBef>
            </a:pPr>
            <a:r>
              <a:rPr lang="ru-RU" sz="6400" u="sng" dirty="0" err="1" smtClean="0"/>
              <a:t>Чурсина</a:t>
            </a:r>
            <a:r>
              <a:rPr lang="ru-RU" sz="6400" u="sng" dirty="0" smtClean="0"/>
              <a:t> Анастасия  </a:t>
            </a:r>
            <a:r>
              <a:rPr lang="ru-RU" sz="6400" dirty="0" smtClean="0"/>
              <a:t>АНО ВО  «Поволжская академия образования и искусств имени Святителя Алексия, митрополита Московского»</a:t>
            </a:r>
          </a:p>
          <a:p>
            <a:pPr marL="0" algn="ctr">
              <a:spcBef>
                <a:spcPts val="0"/>
              </a:spcBef>
            </a:pPr>
            <a:r>
              <a:rPr lang="ru-RU" sz="6400" dirty="0" smtClean="0"/>
              <a:t>(графический дизайн)</a:t>
            </a:r>
          </a:p>
          <a:p>
            <a:endParaRPr lang="ru-RU" sz="6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1357298"/>
            <a:ext cx="6929486" cy="4857784"/>
          </a:xfrm>
        </p:spPr>
        <p:txBody>
          <a:bodyPr>
            <a:normAutofit/>
          </a:bodyPr>
          <a:lstStyle/>
          <a:p>
            <a:pPr lvl="0" algn="ctr"/>
            <a:r>
              <a:rPr lang="ru-RU" sz="1600" b="1" dirty="0" smtClean="0"/>
              <a:t>Количество выпускников, продолживших профильное обучение </a:t>
            </a:r>
            <a:endParaRPr lang="ru-RU" sz="1600" dirty="0" smtClean="0"/>
          </a:p>
          <a:p>
            <a:pPr lvl="0" algn="ctr"/>
            <a:r>
              <a:rPr lang="ru-RU" sz="1600" b="1" dirty="0" smtClean="0"/>
              <a:t>за период с 2021 по 2025 год</a:t>
            </a:r>
            <a:endParaRPr lang="ru-RU" sz="1600" dirty="0" smtClean="0"/>
          </a:p>
          <a:p>
            <a:endParaRPr lang="ru-RU" sz="6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524000" y="1928802"/>
          <a:ext cx="6905652" cy="3532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357298"/>
            <a:ext cx="7497158" cy="435771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/>
              <a:t>ОБУЧАЮЩИЕСЯ-СТИПЕНДИАТЫ</a:t>
            </a:r>
            <a:endParaRPr lang="ru-RU" sz="1800" dirty="0" smtClean="0"/>
          </a:p>
          <a:p>
            <a:pPr algn="ctr"/>
            <a:endParaRPr lang="ru-RU" sz="1050" b="1" dirty="0" smtClean="0"/>
          </a:p>
          <a:p>
            <a:pPr algn="ctr"/>
            <a:r>
              <a:rPr lang="ru-RU" sz="2000" b="1" dirty="0" smtClean="0"/>
              <a:t>Ульянова </a:t>
            </a:r>
            <a:r>
              <a:rPr lang="ru-RU" sz="2000" b="1" dirty="0" smtClean="0"/>
              <a:t>Алина </a:t>
            </a:r>
          </a:p>
          <a:p>
            <a:pPr algn="ctr"/>
            <a:r>
              <a:rPr lang="ru-RU" sz="1800" b="1" dirty="0" smtClean="0"/>
              <a:t>(преподаватель – Салтыкова Ю.А.)</a:t>
            </a:r>
            <a:endParaRPr lang="ru-RU" sz="1800" b="1" dirty="0" smtClean="0"/>
          </a:p>
          <a:p>
            <a:pPr algn="ctr"/>
            <a:r>
              <a:rPr lang="ru-RU" sz="1800" dirty="0" smtClean="0"/>
              <a:t>Именная стипендия заслуженного работника культуры РФ, почетного гражданина Тольятти В.М. Свердлова для талантливых детей-музыкантов</a:t>
            </a:r>
          </a:p>
          <a:p>
            <a:pPr algn="ctr"/>
            <a:endParaRPr lang="ru-RU" sz="1050" dirty="0" smtClean="0"/>
          </a:p>
          <a:p>
            <a:pPr algn="ctr"/>
            <a:r>
              <a:rPr lang="ru-RU" sz="2000" b="1" dirty="0" err="1" smtClean="0"/>
              <a:t>Жильцова</a:t>
            </a:r>
            <a:r>
              <a:rPr lang="ru-RU" sz="2000" b="1" dirty="0" smtClean="0"/>
              <a:t> </a:t>
            </a:r>
            <a:r>
              <a:rPr lang="ru-RU" sz="2000" b="1" dirty="0" smtClean="0"/>
              <a:t>Анна</a:t>
            </a:r>
          </a:p>
          <a:p>
            <a:pPr algn="ctr"/>
            <a:r>
              <a:rPr lang="ru-RU" sz="1800" b="1" dirty="0" smtClean="0"/>
              <a:t>(преподаватель – Салтыкова Ю.А.)</a:t>
            </a:r>
          </a:p>
          <a:p>
            <a:pPr algn="ctr"/>
            <a:r>
              <a:rPr lang="ru-RU" sz="1800" dirty="0" smtClean="0"/>
              <a:t>Именная </a:t>
            </a:r>
            <a:r>
              <a:rPr lang="ru-RU" sz="1800" dirty="0" smtClean="0"/>
              <a:t>стипендия заслуженного работника культуры РФ, почетного гражданина Тольятти В.М. Свердлова для талантливых детей-музыкантов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357298"/>
            <a:ext cx="7497158" cy="435771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Детские творческие коллективы, имеющие звание «Образцовый»: </a:t>
            </a:r>
          </a:p>
          <a:p>
            <a:pPr algn="ctr"/>
            <a:endParaRPr lang="ru-RU" sz="1800" dirty="0" smtClean="0"/>
          </a:p>
          <a:p>
            <a:pPr lvl="0" algn="ctr"/>
            <a:r>
              <a:rPr lang="ru-RU" sz="1600" b="1" u="sng" dirty="0" smtClean="0"/>
              <a:t>ДЕТСКИЙ ОБРАЗЦОВЫЙ ТЕАТР ТАНЦА «ПЛЯСИЦЫ» </a:t>
            </a:r>
          </a:p>
          <a:p>
            <a:pPr lvl="0" algn="ctr"/>
            <a:r>
              <a:rPr lang="ru-RU" sz="1800" dirty="0" smtClean="0"/>
              <a:t>(руководитель коллектива - Левашова Л.Е.)</a:t>
            </a:r>
          </a:p>
          <a:p>
            <a:pPr algn="ctr"/>
            <a:r>
              <a:rPr lang="ru-RU" sz="1400" dirty="0" smtClean="0"/>
              <a:t>звание «Образцовый» подтверждено Министерством образования и науки Самарской области в 2022 году</a:t>
            </a:r>
          </a:p>
          <a:p>
            <a:pPr lvl="0"/>
            <a:endParaRPr lang="ru-RU" sz="1800" b="1" dirty="0" smtClean="0"/>
          </a:p>
          <a:p>
            <a:pPr lvl="0" algn="ctr"/>
            <a:r>
              <a:rPr lang="ru-RU" sz="1600" b="1" u="sng" dirty="0" smtClean="0"/>
              <a:t>ОБРАЗЦОВЫЙ ОРКЕСТР РУССКИХ НАРОДНЫХ ИНСТРУМЕНТОВ «КАРУСЕЛЬ»</a:t>
            </a:r>
          </a:p>
          <a:p>
            <a:pPr lvl="0" algn="ctr"/>
            <a:r>
              <a:rPr lang="ru-RU" sz="1800" dirty="0" smtClean="0"/>
              <a:t>(руководитель коллектива - Ковшова А.Г.)</a:t>
            </a:r>
          </a:p>
          <a:p>
            <a:pPr lvl="0" algn="ctr"/>
            <a:r>
              <a:rPr lang="ru-RU" sz="1400" dirty="0" smtClean="0"/>
              <a:t>звание «Образцовый» впервые присвоено Министерством культуры Самарской области </a:t>
            </a:r>
          </a:p>
          <a:p>
            <a:pPr lvl="0" algn="ctr"/>
            <a:r>
              <a:rPr lang="ru-RU" sz="1400" dirty="0" smtClean="0"/>
              <a:t>в 2023 году.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428736"/>
            <a:ext cx="7497158" cy="478634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/>
              <a:t>КОНКУРСНАЯ </a:t>
            </a:r>
            <a:r>
              <a:rPr lang="ru-RU" sz="1800" b="1" dirty="0" smtClean="0"/>
              <a:t>ДЕЯТЕЛЬНОСТЬ ОБУЧАЮЩИХСЯ</a:t>
            </a:r>
            <a:endParaRPr lang="ru-RU" sz="1800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57290" y="2000240"/>
          <a:ext cx="7286676" cy="3857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286016"/>
                <a:gridCol w="2286016"/>
              </a:tblGrid>
              <a:tr h="74741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Уровень достижений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конкурсов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</a:t>
                      </a:r>
                    </a:p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наград</a:t>
                      </a:r>
                      <a:endParaRPr lang="ru-RU" dirty="0"/>
                    </a:p>
                  </a:txBody>
                  <a:tcPr/>
                </a:tc>
              </a:tr>
              <a:tr h="538472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Международные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конкурсы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2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13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66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Всероссийские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конкурсы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21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124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Межрегиональные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конкурсы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13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56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</a:tr>
              <a:tr h="57150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Областные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(региональные) конкурсы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19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128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</a:tr>
              <a:tr h="49410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lef" pitchFamily="2" charset="-79"/>
                        </a:rPr>
                        <a:t>Городские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lef" pitchFamily="2" charset="-79"/>
                        </a:rPr>
                        <a:t>конкурсы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17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65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lef" pitchFamily="2" charset="-79"/>
                        </a:rPr>
                        <a:t>Всего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83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+mn-lt"/>
                        <a:ea typeface="NSimSun"/>
                        <a:cs typeface="Alef" pitchFamily="2" charset="-79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Alef" pitchFamily="2" charset="-79"/>
                        </a:rPr>
                        <a:t>439</a:t>
                      </a:r>
                      <a:endParaRPr lang="ru-RU" sz="1600" dirty="0">
                        <a:latin typeface="+mn-lt"/>
                        <a:ea typeface="NSimSun"/>
                        <a:cs typeface="Alef" pitchFamily="2" charset="-79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214422"/>
            <a:ext cx="7497158" cy="5143536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1800" b="1" dirty="0" smtClean="0"/>
          </a:p>
          <a:p>
            <a:pPr algn="ctr"/>
            <a:r>
              <a:rPr lang="ru-RU" sz="6400" b="1" dirty="0" smtClean="0"/>
              <a:t>ЗНАЧИМЫЕ СОБЫТИЯ 2025-2026 гг.  </a:t>
            </a:r>
            <a:endParaRPr lang="ru-RU" sz="6400" b="1" dirty="0" smtClean="0"/>
          </a:p>
          <a:p>
            <a:pPr algn="ctr"/>
            <a:endParaRPr lang="ru-RU" sz="4800" dirty="0" smtClean="0"/>
          </a:p>
          <a:p>
            <a:pPr algn="just">
              <a:buFont typeface="Courier New" pitchFamily="49" charset="0"/>
              <a:buChar char="o"/>
            </a:pPr>
            <a:r>
              <a:rPr lang="ru-RU" sz="5600" dirty="0" smtClean="0"/>
              <a:t>  участие авторов 2 выпуска Сборника </a:t>
            </a:r>
            <a:r>
              <a:rPr lang="ru-RU" sz="5600" dirty="0" smtClean="0"/>
              <a:t>фортепианных произведений китайских </a:t>
            </a:r>
            <a:r>
              <a:rPr lang="ru-RU" sz="5600" dirty="0" smtClean="0"/>
              <a:t>композиторов (Мухина </a:t>
            </a:r>
            <a:r>
              <a:rPr lang="ru-RU" sz="5600" dirty="0" smtClean="0"/>
              <a:t>Е.Ю</a:t>
            </a:r>
            <a:r>
              <a:rPr lang="ru-RU" sz="5600" dirty="0" smtClean="0"/>
              <a:t>., </a:t>
            </a:r>
            <a:r>
              <a:rPr lang="ru-RU" sz="5600" dirty="0" smtClean="0"/>
              <a:t>ДШИ «Форте</a:t>
            </a:r>
            <a:r>
              <a:rPr lang="ru-RU" sz="5600" dirty="0" smtClean="0"/>
              <a:t>», г. Тольятти, </a:t>
            </a:r>
            <a:r>
              <a:rPr lang="ru-RU" sz="5600" dirty="0" smtClean="0"/>
              <a:t>Головлева Е.О</a:t>
            </a:r>
            <a:r>
              <a:rPr lang="ru-RU" sz="5600" dirty="0" smtClean="0"/>
              <a:t>., ДШИ </a:t>
            </a:r>
            <a:r>
              <a:rPr lang="ru-RU" sz="5600" dirty="0" smtClean="0"/>
              <a:t>им. А.Я. </a:t>
            </a:r>
            <a:r>
              <a:rPr lang="ru-RU" sz="5600" dirty="0" err="1" smtClean="0"/>
              <a:t>Басс</a:t>
            </a:r>
            <a:r>
              <a:rPr lang="ru-RU" sz="5600" dirty="0" smtClean="0"/>
              <a:t>, г. Самара) </a:t>
            </a:r>
            <a:r>
              <a:rPr lang="ru-RU" sz="5600" dirty="0" smtClean="0"/>
              <a:t>в методическом семинаре «Фортепианный ансамбль: методика, опыт и перспективы» в рамках II Международного фестиваля-конкурса фортепианных ансамблей имени Н.А. Петрова с презентацией и докладом на тему «Диалог на языке искусств: фортепианная музыка Китая в репертуаре ДМШ и ДШИ</a:t>
            </a:r>
            <a:r>
              <a:rPr lang="ru-RU" sz="5600" dirty="0" smtClean="0"/>
              <a:t>» (2025 , Самара)</a:t>
            </a:r>
            <a:endParaRPr lang="ru-RU" sz="5600" dirty="0" smtClean="0"/>
          </a:p>
          <a:p>
            <a:pPr algn="just">
              <a:buFont typeface="Courier New" pitchFamily="49" charset="0"/>
              <a:buChar char="o"/>
            </a:pPr>
            <a:r>
              <a:rPr lang="ru-RU" sz="5600" dirty="0" smtClean="0"/>
              <a:t>  участие обучающихся школы </a:t>
            </a:r>
            <a:r>
              <a:rPr lang="ru-RU" sz="5600" dirty="0" err="1" smtClean="0"/>
              <a:t>Подгузовой</a:t>
            </a:r>
            <a:r>
              <a:rPr lang="ru-RU" sz="5600" dirty="0" smtClean="0"/>
              <a:t> Валерии и </a:t>
            </a:r>
            <a:r>
              <a:rPr lang="ru-RU" sz="5600" dirty="0" err="1" smtClean="0"/>
              <a:t>Лунгу</a:t>
            </a:r>
            <a:r>
              <a:rPr lang="ru-RU" sz="5600" dirty="0" smtClean="0"/>
              <a:t> </a:t>
            </a:r>
            <a:r>
              <a:rPr lang="ru-RU" sz="5600" dirty="0" smtClean="0"/>
              <a:t>Марии в </a:t>
            </a:r>
            <a:r>
              <a:rPr lang="ru-RU" sz="5600" dirty="0" smtClean="0"/>
              <a:t>концерте домровой музыки «Путь к мастерству» в рамках III Всероссийской творческой мастерской «</a:t>
            </a:r>
            <a:r>
              <a:rPr lang="en-US" sz="5600" dirty="0" smtClean="0"/>
              <a:t>DOMRA D</a:t>
            </a:r>
            <a:r>
              <a:rPr lang="ru-RU" sz="5600" dirty="0" smtClean="0"/>
              <a:t> ̓</a:t>
            </a:r>
            <a:r>
              <a:rPr lang="en-US" sz="5600" dirty="0" smtClean="0"/>
              <a:t>ORO</a:t>
            </a:r>
            <a:r>
              <a:rPr lang="ru-RU" sz="5600" dirty="0" smtClean="0"/>
              <a:t>» (2026, Тольятти)</a:t>
            </a:r>
            <a:endParaRPr lang="ru-RU" sz="5600" dirty="0" smtClean="0"/>
          </a:p>
          <a:p>
            <a:pPr algn="just">
              <a:buFont typeface="Courier New" pitchFamily="49" charset="0"/>
              <a:buChar char="o"/>
            </a:pPr>
            <a:r>
              <a:rPr lang="ru-RU" sz="5600" dirty="0" smtClean="0"/>
              <a:t>  участие детского образцового театра </a:t>
            </a:r>
            <a:r>
              <a:rPr lang="ru-RU" sz="5600" dirty="0" smtClean="0"/>
              <a:t>танца «</a:t>
            </a:r>
            <a:r>
              <a:rPr lang="ru-RU" sz="5600" dirty="0" smtClean="0"/>
              <a:t>Плясицы» </a:t>
            </a:r>
            <a:r>
              <a:rPr lang="ru-RU" sz="5600" dirty="0" smtClean="0"/>
              <a:t>в открытии региональной площадки ГОО «Русский центр» </a:t>
            </a:r>
            <a:r>
              <a:rPr lang="ru-RU" sz="5600" dirty="0" smtClean="0"/>
              <a:t> и в </a:t>
            </a:r>
            <a:r>
              <a:rPr lang="ru-RU" sz="5600" dirty="0" smtClean="0"/>
              <a:t>областном </a:t>
            </a:r>
            <a:r>
              <a:rPr lang="ru-RU" sz="5600" dirty="0" smtClean="0"/>
              <a:t>Фестивале </a:t>
            </a:r>
            <a:r>
              <a:rPr lang="ru-RU" sz="5600" dirty="0" smtClean="0"/>
              <a:t>дружбы народов </a:t>
            </a:r>
            <a:r>
              <a:rPr lang="ru-RU" sz="5600" dirty="0" smtClean="0"/>
              <a:t>России (2025-2026,  Тольятти)</a:t>
            </a:r>
          </a:p>
          <a:p>
            <a:pPr algn="just">
              <a:buFont typeface="Courier New" pitchFamily="49" charset="0"/>
              <a:buChar char="o"/>
            </a:pPr>
            <a:r>
              <a:rPr lang="ru-RU" sz="5600" dirty="0" smtClean="0"/>
              <a:t>  участие </a:t>
            </a:r>
            <a:r>
              <a:rPr lang="ru-RU" sz="5600" dirty="0" smtClean="0"/>
              <a:t>обучающихся школы в очных концертах детского </a:t>
            </a:r>
            <a:r>
              <a:rPr lang="ru-RU" sz="5600" dirty="0" err="1" smtClean="0"/>
              <a:t>АРТ-фестиваля</a:t>
            </a:r>
            <a:r>
              <a:rPr lang="ru-RU" sz="5600" dirty="0" smtClean="0"/>
              <a:t> «Радужные встречи» в рамках межрегионального проекта «</a:t>
            </a:r>
            <a:r>
              <a:rPr lang="ru-RU" sz="5600" dirty="0" err="1" smtClean="0"/>
              <a:t>Педагог-педагогу</a:t>
            </a:r>
            <a:r>
              <a:rPr lang="ru-RU" sz="5600" dirty="0" smtClean="0"/>
              <a:t>» (</a:t>
            </a:r>
            <a:r>
              <a:rPr lang="ru-RU" sz="5600" dirty="0" err="1" smtClean="0"/>
              <a:t>Турашова</a:t>
            </a:r>
            <a:r>
              <a:rPr lang="ru-RU" sz="5600" dirty="0" smtClean="0"/>
              <a:t> </a:t>
            </a:r>
            <a:r>
              <a:rPr lang="ru-RU" sz="5600" dirty="0" smtClean="0"/>
              <a:t>Татьяна (фортепиано), Лебедева Екатерина (фортепиано), Петрова София (фортепиано), Рубцова Алиса (общее фортепиано</a:t>
            </a:r>
            <a:r>
              <a:rPr lang="ru-RU" sz="5600" dirty="0" smtClean="0"/>
              <a:t>), </a:t>
            </a:r>
            <a:r>
              <a:rPr lang="ru-RU" sz="5600" dirty="0" err="1" smtClean="0"/>
              <a:t>Саяпина</a:t>
            </a:r>
            <a:r>
              <a:rPr lang="ru-RU" sz="5600" dirty="0" smtClean="0"/>
              <a:t> </a:t>
            </a:r>
            <a:r>
              <a:rPr lang="ru-RU" sz="5600" dirty="0" smtClean="0"/>
              <a:t>Вероника (фортепиано), Лебедева Екатерина (фортепиано), Петрова София (фортепиано), Рубцова Алиса (общее фортепиано), Травкина Анна (фортепиано</a:t>
            </a:r>
            <a:r>
              <a:rPr lang="ru-RU" sz="5600" dirty="0" smtClean="0"/>
              <a:t>) (2025-2026, Самара)</a:t>
            </a:r>
            <a:endParaRPr lang="ru-RU" sz="5600" dirty="0" smtClean="0"/>
          </a:p>
          <a:p>
            <a:pPr algn="just">
              <a:buFont typeface="Courier New" pitchFamily="49" charset="0"/>
              <a:buChar char="o"/>
            </a:pPr>
            <a:r>
              <a:rPr lang="ru-RU" sz="5600" dirty="0" smtClean="0"/>
              <a:t>  участие </a:t>
            </a:r>
            <a:r>
              <a:rPr lang="ru-RU" sz="5600" dirty="0" smtClean="0"/>
              <a:t>в городском мероприятии «Фестиваль в кубе» </a:t>
            </a:r>
            <a:r>
              <a:rPr lang="ru-RU" sz="5600" dirty="0" smtClean="0"/>
              <a:t>(Малафеев </a:t>
            </a:r>
            <a:r>
              <a:rPr lang="ru-RU" sz="5600" dirty="0" smtClean="0"/>
              <a:t>Денис (баян), </a:t>
            </a:r>
            <a:r>
              <a:rPr lang="ru-RU" sz="5600" dirty="0" err="1" smtClean="0"/>
              <a:t>Жильцова</a:t>
            </a:r>
            <a:r>
              <a:rPr lang="ru-RU" sz="5600" dirty="0" smtClean="0"/>
              <a:t> Анна (гитара</a:t>
            </a:r>
            <a:r>
              <a:rPr lang="ru-RU" sz="5600" dirty="0" smtClean="0"/>
              <a:t>) (2025, Тольятти)</a:t>
            </a:r>
            <a:endParaRPr lang="ru-RU" sz="5600" dirty="0" smtClean="0"/>
          </a:p>
          <a:p>
            <a:pPr algn="just">
              <a:buFont typeface="Courier New" pitchFamily="49" charset="0"/>
              <a:buChar char="o"/>
            </a:pPr>
            <a:r>
              <a:rPr lang="ru-RU" sz="5600" dirty="0" smtClean="0"/>
              <a:t>  участие Ульяновой </a:t>
            </a:r>
            <a:r>
              <a:rPr lang="ru-RU" sz="5600" dirty="0" smtClean="0"/>
              <a:t>Алины (домра) в концерте </a:t>
            </a:r>
            <a:r>
              <a:rPr lang="ru-RU" sz="5600" dirty="0" smtClean="0"/>
              <a:t>проекте Тольяттинской </a:t>
            </a:r>
            <a:r>
              <a:rPr lang="ru-RU" sz="5600" dirty="0" smtClean="0"/>
              <a:t>филармонии «Ступени мастерства</a:t>
            </a:r>
            <a:r>
              <a:rPr lang="ru-RU" sz="5600" dirty="0" smtClean="0"/>
              <a:t>» (2026, Тольятти)</a:t>
            </a:r>
            <a:endParaRPr lang="ru-RU" sz="5600" dirty="0" smtClean="0"/>
          </a:p>
          <a:p>
            <a:pPr algn="just">
              <a:buFont typeface="Courier New" pitchFamily="49" charset="0"/>
              <a:buChar char="o"/>
            </a:pPr>
            <a:r>
              <a:rPr lang="ru-RU" sz="5600" dirty="0" smtClean="0"/>
              <a:t>  организация </a:t>
            </a:r>
            <a:r>
              <a:rPr lang="ru-RU" sz="5600" dirty="0" smtClean="0"/>
              <a:t>работы летней творческой площадки «</a:t>
            </a:r>
            <a:r>
              <a:rPr lang="ru-RU" sz="5600" dirty="0" smtClean="0"/>
              <a:t>Отдыхаем </a:t>
            </a:r>
            <a:r>
              <a:rPr lang="ru-RU" sz="5600" dirty="0" smtClean="0"/>
              <a:t>вместе» для одаренных обучающихся </a:t>
            </a:r>
            <a:r>
              <a:rPr lang="ru-RU" sz="5600" dirty="0" smtClean="0"/>
              <a:t>школы (2025, Тольятти).</a:t>
            </a:r>
            <a:endParaRPr lang="ru-RU" sz="5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428736"/>
            <a:ext cx="7497158" cy="478634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/>
              <a:t>КОНКУРСНАЯ </a:t>
            </a:r>
            <a:r>
              <a:rPr lang="ru-RU" sz="1800" b="1" dirty="0" smtClean="0"/>
              <a:t>ДЕЯТЕЛЬНОСТЬ ПРЕПОДАВАТЕЛЕЙ</a:t>
            </a:r>
            <a:endParaRPr lang="ru-RU" sz="1800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57290" y="2000240"/>
          <a:ext cx="7429553" cy="3816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2"/>
                <a:gridCol w="928694"/>
                <a:gridCol w="1707438"/>
                <a:gridCol w="882719"/>
                <a:gridCol w="1839000"/>
              </a:tblGrid>
              <a:tr h="91475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Уровень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NSimSun"/>
                          <a:cs typeface="Arial"/>
                        </a:rPr>
                        <a:t>мероприятия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2024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2024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NSimSun"/>
                          <a:cs typeface="Arial"/>
                        </a:rPr>
                        <a:t>(% от общего количества)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2025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2025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NSimSun"/>
                          <a:cs typeface="Arial"/>
                        </a:rPr>
                        <a:t>(% от общего количества)</a:t>
                      </a:r>
                    </a:p>
                  </a:txBody>
                  <a:tcPr marL="68580" marR="68580" marT="0" marB="0"/>
                </a:tc>
              </a:tr>
              <a:tr h="553027">
                <a:tc>
                  <a:txBody>
                    <a:bodyPr/>
                    <a:lstStyle/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Международный 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8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12,3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14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17,1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53027">
                <a:tc>
                  <a:txBody>
                    <a:bodyPr/>
                    <a:lstStyle/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Всероссийский 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8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12,3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16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19,4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53027">
                <a:tc>
                  <a:txBody>
                    <a:bodyPr/>
                    <a:lstStyle/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Межрегиональный 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14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21,6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22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26,9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12312">
                <a:tc>
                  <a:txBody>
                    <a:bodyPr/>
                    <a:lstStyle/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Региональный 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25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38,5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26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31,7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29978">
                <a:tc>
                  <a:txBody>
                    <a:bodyPr/>
                    <a:lstStyle/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just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Городской 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10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15,3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4 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NSimSun"/>
                        <a:cs typeface="Arial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NSimSun"/>
                          <a:cs typeface="Arial"/>
                        </a:rPr>
                        <a:t>4</a:t>
                      </a:r>
                      <a:endParaRPr lang="ru-RU" sz="1800" dirty="0">
                        <a:latin typeface="+mn-lt"/>
                        <a:ea typeface="N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357298"/>
            <a:ext cx="7497158" cy="5357850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/>
              <a:t>ПРИНОСЯЩАЯ ДОХОД ДЕЯТЕЛЬНОСТЬ</a:t>
            </a:r>
            <a:endParaRPr lang="ru-RU" sz="1600" b="1" dirty="0" smtClean="0"/>
          </a:p>
          <a:p>
            <a:pPr algn="ctr"/>
            <a:endParaRPr lang="ru-RU" sz="800" dirty="0" smtClean="0"/>
          </a:p>
          <a:p>
            <a:pPr algn="ctr"/>
            <a:r>
              <a:rPr lang="ru-RU" sz="1600" b="1" u="sng" dirty="0" smtClean="0"/>
              <a:t>Оказаны платные образовательные </a:t>
            </a:r>
            <a:r>
              <a:rPr lang="ru-RU" sz="1600" b="1" u="sng" dirty="0" smtClean="0"/>
              <a:t>услуги </a:t>
            </a:r>
            <a:endParaRPr lang="ru-RU" sz="1600" b="1" u="sng" dirty="0" smtClean="0"/>
          </a:p>
          <a:p>
            <a:pPr lvl="0" algn="ctr">
              <a:buFont typeface="Wingdings" pitchFamily="2" charset="2"/>
              <a:buChar char="v"/>
            </a:pPr>
            <a:r>
              <a:rPr lang="ru-RU" sz="1600" dirty="0" smtClean="0"/>
              <a:t>  изучение </a:t>
            </a:r>
            <a:r>
              <a:rPr lang="ru-RU" sz="1600" dirty="0" smtClean="0"/>
              <a:t>отдельных предметов, курсов, дисциплин, не предусмотренных учебным планом, образовательной программой (82 </a:t>
            </a:r>
            <a:r>
              <a:rPr lang="ru-RU" sz="1600" dirty="0" smtClean="0"/>
              <a:t>человека)</a:t>
            </a:r>
            <a:endParaRPr lang="ru-RU" sz="1600" dirty="0" smtClean="0"/>
          </a:p>
          <a:p>
            <a:pPr lvl="0" algn="ctr">
              <a:buFont typeface="Wingdings" pitchFamily="2" charset="2"/>
              <a:buChar char="v"/>
            </a:pPr>
            <a:r>
              <a:rPr lang="ru-RU" sz="1600" dirty="0" smtClean="0"/>
              <a:t>  занятие </a:t>
            </a:r>
            <a:r>
              <a:rPr lang="ru-RU" sz="1600" dirty="0" smtClean="0"/>
              <a:t>в творческих коллективах (75 человек</a:t>
            </a:r>
            <a:r>
              <a:rPr lang="ru-RU" sz="1600" dirty="0" smtClean="0"/>
              <a:t>) </a:t>
            </a:r>
            <a:endParaRPr lang="ru-RU" sz="1600" dirty="0" smtClean="0"/>
          </a:p>
          <a:p>
            <a:pPr lvl="0" algn="ctr">
              <a:buFont typeface="Wingdings" pitchFamily="2" charset="2"/>
              <a:buChar char="v"/>
            </a:pPr>
            <a:r>
              <a:rPr lang="ru-RU" sz="1600" dirty="0" smtClean="0"/>
              <a:t>  реализация </a:t>
            </a:r>
            <a:r>
              <a:rPr lang="ru-RU" sz="1600" dirty="0" smtClean="0"/>
              <a:t>дополнительных общеразвивающих программ для детей и взрослых, в том числе адаптированных (167 человек</a:t>
            </a:r>
            <a:r>
              <a:rPr lang="ru-RU" sz="1600" dirty="0" smtClean="0"/>
              <a:t>)</a:t>
            </a:r>
            <a:endParaRPr lang="ru-RU" sz="1600" dirty="0" smtClean="0"/>
          </a:p>
          <a:p>
            <a:pPr lvl="0" algn="ctr"/>
            <a:endParaRPr lang="ru-RU" sz="800" u="sng" dirty="0" smtClean="0"/>
          </a:p>
          <a:p>
            <a:pPr lvl="0" algn="ctr"/>
            <a:r>
              <a:rPr lang="ru-RU" sz="1600" b="1" u="sng" dirty="0" smtClean="0"/>
              <a:t>за счет платной деятельности проведены</a:t>
            </a:r>
          </a:p>
          <a:p>
            <a:pPr lvl="0" algn="ctr"/>
            <a:r>
              <a:rPr lang="en-US" sz="1600" dirty="0" smtClean="0"/>
              <a:t>VII</a:t>
            </a:r>
            <a:r>
              <a:rPr lang="ru-RU" sz="1600" dirty="0" smtClean="0"/>
              <a:t> </a:t>
            </a:r>
            <a:r>
              <a:rPr lang="ru-RU" sz="1600" dirty="0" smtClean="0"/>
              <a:t>Межрегиональный конкурс-фестиваль «От Волги до Енисея» имени композитора  Андрея </a:t>
            </a:r>
            <a:r>
              <a:rPr lang="ru-RU" sz="1600" dirty="0" err="1" smtClean="0"/>
              <a:t>Кокорина</a:t>
            </a:r>
            <a:r>
              <a:rPr lang="ru-RU" sz="1600" dirty="0" smtClean="0"/>
              <a:t> </a:t>
            </a:r>
            <a:r>
              <a:rPr lang="ru-RU" sz="1600" dirty="0" smtClean="0"/>
              <a:t>(</a:t>
            </a:r>
            <a:r>
              <a:rPr lang="ru-RU" sz="1600" dirty="0" smtClean="0"/>
              <a:t>77 участников);</a:t>
            </a:r>
          </a:p>
          <a:p>
            <a:pPr lvl="0" algn="ctr"/>
            <a:r>
              <a:rPr lang="en-US" sz="1600" dirty="0" smtClean="0"/>
              <a:t>I</a:t>
            </a:r>
            <a:r>
              <a:rPr lang="ru-RU" sz="1600" dirty="0" smtClean="0"/>
              <a:t>Х региональный открытый (с международным участием) конкурс пианистов «Музыкальный калейдоскоп</a:t>
            </a:r>
            <a:r>
              <a:rPr lang="ru-RU" sz="1600" dirty="0" smtClean="0"/>
              <a:t>» (</a:t>
            </a:r>
            <a:r>
              <a:rPr lang="ru-RU" sz="1600" dirty="0" smtClean="0"/>
              <a:t>131 участник);</a:t>
            </a:r>
          </a:p>
          <a:p>
            <a:pPr lvl="0" algn="ctr"/>
            <a:r>
              <a:rPr lang="ru-RU" sz="1600" dirty="0" smtClean="0"/>
              <a:t>Областной конкурс по народному пению и декоративно-прикладному творчеству «Мир через культуру» </a:t>
            </a:r>
            <a:r>
              <a:rPr lang="ru-RU" sz="1600" dirty="0" smtClean="0"/>
              <a:t>(</a:t>
            </a:r>
            <a:r>
              <a:rPr lang="ru-RU" sz="1600" dirty="0" smtClean="0"/>
              <a:t>47 участников);</a:t>
            </a:r>
          </a:p>
          <a:p>
            <a:pPr lvl="0" algn="ctr"/>
            <a:r>
              <a:rPr lang="ru-RU" sz="1600" dirty="0" smtClean="0"/>
              <a:t>Региональный открытый конкурс по чтению нот с листа «Вижу. Слышу. Играю» </a:t>
            </a:r>
          </a:p>
          <a:p>
            <a:pPr lvl="0" algn="ctr"/>
            <a:r>
              <a:rPr lang="ru-RU" sz="1600" dirty="0" smtClean="0"/>
              <a:t>(106 участников</a:t>
            </a:r>
            <a:r>
              <a:rPr lang="ru-RU" sz="1600" dirty="0" smtClean="0"/>
              <a:t>).</a:t>
            </a:r>
            <a:endParaRPr lang="ru-RU" sz="16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357298"/>
            <a:ext cx="7425720" cy="4500594"/>
          </a:xfrm>
        </p:spPr>
        <p:txBody>
          <a:bodyPr>
            <a:normAutofit/>
          </a:bodyPr>
          <a:lstStyle/>
          <a:p>
            <a:pPr algn="ctr"/>
            <a:endParaRPr lang="ru-RU" sz="1600" dirty="0" smtClean="0"/>
          </a:p>
          <a:p>
            <a:pPr algn="just"/>
            <a:r>
              <a:rPr lang="ru-RU" sz="1800" b="1" dirty="0" smtClean="0"/>
              <a:t>Публичный отчет </a:t>
            </a:r>
            <a:r>
              <a:rPr lang="ru-RU" sz="1800" dirty="0" smtClean="0"/>
              <a:t>- одна из форм получения достоверной информации об итогах деятельности учреждения в текущем учебном году.</a:t>
            </a:r>
          </a:p>
          <a:p>
            <a:pPr algn="just"/>
            <a:endParaRPr lang="ru-RU" sz="1800" dirty="0" smtClean="0"/>
          </a:p>
          <a:p>
            <a:pPr algn="ctr"/>
            <a:r>
              <a:rPr lang="ru-RU" sz="1800" i="1" u="sng" dirty="0" smtClean="0"/>
              <a:t>Основная цель отчета - создание информационной основы для ознакомления общественности с результатами работы учреждения.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b="1" dirty="0" smtClean="0"/>
              <a:t>Публичный отчет за 2025-2026 учебный год: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800" dirty="0" smtClean="0"/>
              <a:t>  подготовлен на основе мониторинга работы учреждения в отчетном периоде;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800" dirty="0" smtClean="0"/>
              <a:t>  материалы в отчете носят информационно-аналитический характер;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1800" dirty="0" smtClean="0"/>
              <a:t>  выводы по результатам анализа работы позволяют оценить результативность управленческих действий и повысить эффективность работы в следующем отчетном периоде.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428736"/>
            <a:ext cx="7497158" cy="4786346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Количественные </a:t>
            </a:r>
            <a:r>
              <a:rPr lang="ru-RU" sz="1800" dirty="0" smtClean="0"/>
              <a:t>показатели на выполнение муниципального задания </a:t>
            </a:r>
            <a:r>
              <a:rPr lang="ru-RU" sz="1800" dirty="0" smtClean="0"/>
              <a:t>по бюджету выполнены </a:t>
            </a:r>
            <a:r>
              <a:rPr lang="ru-RU" sz="1800" dirty="0" smtClean="0"/>
              <a:t>на </a:t>
            </a:r>
            <a:r>
              <a:rPr lang="ru-RU" sz="1800" dirty="0" smtClean="0"/>
              <a:t>100%.</a:t>
            </a:r>
          </a:p>
          <a:p>
            <a:pPr algn="ctr"/>
            <a:endParaRPr lang="ru-RU" sz="1800" dirty="0" smtClean="0"/>
          </a:p>
          <a:p>
            <a:pPr algn="ctr"/>
            <a:r>
              <a:rPr lang="ru-RU" sz="1800" dirty="0" smtClean="0"/>
              <a:t>Факт поступлений от приносящей доход деятельности при плане 5196,0 тыс. руб. составил 4651,8 тыс. руб</a:t>
            </a:r>
            <a:r>
              <a:rPr lang="ru-RU" sz="1800" dirty="0" smtClean="0"/>
              <a:t>. (89,5</a:t>
            </a:r>
            <a:r>
              <a:rPr lang="ru-RU" sz="1800" dirty="0" smtClean="0"/>
              <a:t>% от плановых </a:t>
            </a:r>
            <a:r>
              <a:rPr lang="ru-RU" sz="1800" dirty="0" smtClean="0"/>
              <a:t>значений).</a:t>
            </a:r>
          </a:p>
          <a:p>
            <a:pPr algn="ctr"/>
            <a:endParaRPr lang="ru-RU" sz="1800" dirty="0" smtClean="0"/>
          </a:p>
          <a:p>
            <a:pPr algn="ctr"/>
            <a:r>
              <a:rPr lang="ru-RU" sz="1800" dirty="0" smtClean="0"/>
              <a:t>На безвозмездной основе от родителей </a:t>
            </a:r>
            <a:r>
              <a:rPr lang="ru-RU" sz="1800" dirty="0" smtClean="0"/>
              <a:t>получены </a:t>
            </a:r>
            <a:r>
              <a:rPr lang="ru-RU" sz="1800" dirty="0" smtClean="0"/>
              <a:t>денежные средства на укрепление материально-технической базы </a:t>
            </a:r>
            <a:r>
              <a:rPr lang="ru-RU" sz="1800" dirty="0" smtClean="0"/>
              <a:t>в </a:t>
            </a:r>
            <a:r>
              <a:rPr lang="ru-RU" sz="1800" dirty="0" smtClean="0"/>
              <a:t>размере 88000 руб. </a:t>
            </a:r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smtClean="0"/>
              <a:t>На </a:t>
            </a:r>
            <a:r>
              <a:rPr lang="ru-RU" sz="1800" dirty="0" smtClean="0"/>
              <a:t>безвозмездной основе родителями обучающихся </a:t>
            </a:r>
            <a:r>
              <a:rPr lang="ru-RU" sz="1800" dirty="0" smtClean="0"/>
              <a:t>переданы </a:t>
            </a:r>
            <a:r>
              <a:rPr lang="ru-RU" sz="1800" dirty="0" smtClean="0"/>
              <a:t>основные средства на сумму 29.000 руб</a:t>
            </a:r>
            <a:r>
              <a:rPr lang="ru-RU" sz="1800" dirty="0" smtClean="0"/>
              <a:t>. (ноутбук, аккордеон).</a:t>
            </a:r>
            <a:endParaRPr lang="ru-RU" sz="1800" dirty="0" smtClean="0"/>
          </a:p>
          <a:p>
            <a:pPr algn="ctr"/>
            <a:endParaRPr lang="ru-RU" sz="1800" dirty="0" smtClean="0"/>
          </a:p>
          <a:p>
            <a:endParaRPr lang="ru-RU" sz="6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357298"/>
            <a:ext cx="7497158" cy="4857784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1800" dirty="0" smtClean="0"/>
              <a:t>  </a:t>
            </a:r>
            <a:r>
              <a:rPr lang="ru-RU" sz="1700" dirty="0" smtClean="0"/>
              <a:t>За </a:t>
            </a:r>
            <a:r>
              <a:rPr lang="ru-RU" sz="1700" dirty="0" smtClean="0"/>
              <a:t>счет средств, полученных от приносящей доход деятельности приобретено основных средств на сумму 25.000 руб. (светодиодные светильники).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700" dirty="0" smtClean="0"/>
              <a:t>  За </a:t>
            </a:r>
            <a:r>
              <a:rPr lang="ru-RU" sz="1700" dirty="0" smtClean="0"/>
              <a:t>счёт средств </a:t>
            </a:r>
            <a:r>
              <a:rPr lang="ru-RU" sz="1700" dirty="0" smtClean="0"/>
              <a:t>городского бюджета были </a:t>
            </a:r>
            <a:r>
              <a:rPr lang="ru-RU" sz="1700" dirty="0" smtClean="0"/>
              <a:t>проведены следующие виды работ:</a:t>
            </a:r>
          </a:p>
          <a:p>
            <a:pPr algn="just"/>
            <a:r>
              <a:rPr lang="ru-RU" sz="1700" dirty="0" smtClean="0"/>
              <a:t>1) Капитальный ремонт системы оповещения  (АПС и СОУЭ) на сумму 2.889.500 руб.</a:t>
            </a:r>
          </a:p>
          <a:p>
            <a:pPr algn="just"/>
            <a:r>
              <a:rPr lang="ru-RU" sz="1700" dirty="0" smtClean="0"/>
              <a:t>2) Ремонт в хореографическом кабинете в корпусе находящегося по адресу: ул.40 лет Победы, д. 106 на сумму 138.500 руб.</a:t>
            </a:r>
          </a:p>
          <a:p>
            <a:endParaRPr lang="ru-RU" sz="900" dirty="0" smtClean="0"/>
          </a:p>
          <a:p>
            <a:pPr algn="ctr"/>
            <a:r>
              <a:rPr lang="ru-RU" sz="1700" b="1" u="sng" dirty="0" smtClean="0"/>
              <a:t>При наличии бюджетного финансирования</a:t>
            </a:r>
            <a:r>
              <a:rPr lang="ru-RU" sz="1700" b="1" u="sng" dirty="0" smtClean="0"/>
              <a:t> н</a:t>
            </a:r>
            <a:r>
              <a:rPr lang="ru-RU" sz="1700" b="1" u="sng" dirty="0" smtClean="0"/>
              <a:t>еобходимо:</a:t>
            </a:r>
          </a:p>
          <a:p>
            <a:pPr algn="ctr"/>
            <a:endParaRPr lang="ru-RU" sz="900" b="1" u="sng" dirty="0" smtClean="0"/>
          </a:p>
          <a:p>
            <a:pPr algn="ctr">
              <a:buFont typeface="Wingdings" pitchFamily="2" charset="2"/>
              <a:buChar char="Ø"/>
            </a:pPr>
            <a:r>
              <a:rPr lang="ru-RU" sz="1700" dirty="0" smtClean="0"/>
              <a:t>  провести </a:t>
            </a:r>
            <a:r>
              <a:rPr lang="ru-RU" sz="1700" dirty="0" smtClean="0"/>
              <a:t>работы по ремонту входной лестницы учебного </a:t>
            </a:r>
            <a:r>
              <a:rPr lang="ru-RU" sz="1700" dirty="0" smtClean="0"/>
              <a:t>корпуса СШ </a:t>
            </a:r>
            <a:r>
              <a:rPr lang="ru-RU" sz="1700" dirty="0" smtClean="0"/>
              <a:t>№ </a:t>
            </a:r>
            <a:r>
              <a:rPr lang="ru-RU" sz="1700" dirty="0" smtClean="0"/>
              <a:t>72</a:t>
            </a:r>
            <a:endParaRPr lang="ru-RU" sz="1700" dirty="0" smtClean="0"/>
          </a:p>
          <a:p>
            <a:pPr algn="ctr">
              <a:buFont typeface="Wingdings" pitchFamily="2" charset="2"/>
              <a:buChar char="Ø"/>
            </a:pPr>
            <a:r>
              <a:rPr lang="ru-RU" sz="1700" dirty="0" smtClean="0"/>
              <a:t>  отремонтировать </a:t>
            </a:r>
            <a:r>
              <a:rPr lang="ru-RU" sz="1700" dirty="0" smtClean="0"/>
              <a:t>фасад школы </a:t>
            </a:r>
            <a:r>
              <a:rPr lang="ru-RU" sz="1700" dirty="0" smtClean="0"/>
              <a:t>и благоустроить прилегающую территорию по </a:t>
            </a:r>
            <a:r>
              <a:rPr lang="ru-RU" sz="1700" dirty="0" smtClean="0"/>
              <a:t>адресу бульвар Гая, </a:t>
            </a:r>
            <a:r>
              <a:rPr lang="ru-RU" sz="1700" dirty="0" smtClean="0"/>
              <a:t>3</a:t>
            </a:r>
            <a:endParaRPr lang="ru-RU" sz="1700" dirty="0" smtClean="0"/>
          </a:p>
          <a:p>
            <a:pPr algn="ctr">
              <a:buFont typeface="Wingdings" pitchFamily="2" charset="2"/>
              <a:buChar char="Ø"/>
            </a:pPr>
            <a:r>
              <a:rPr lang="ru-RU" sz="1700" dirty="0" smtClean="0"/>
              <a:t>  отремонтировать </a:t>
            </a:r>
            <a:r>
              <a:rPr lang="ru-RU" sz="1700" dirty="0" smtClean="0"/>
              <a:t>учебные кабинеты хореографического и художественного </a:t>
            </a:r>
            <a:r>
              <a:rPr lang="ru-RU" sz="1700" dirty="0" smtClean="0"/>
              <a:t>отделений</a:t>
            </a:r>
          </a:p>
          <a:p>
            <a:pPr lvl="0" algn="ctr">
              <a:buFont typeface="Wingdings" pitchFamily="2" charset="2"/>
              <a:buChar char="Ø"/>
            </a:pPr>
            <a:r>
              <a:rPr lang="ru-RU" sz="1700" dirty="0" smtClean="0"/>
              <a:t>  отремонтировать </a:t>
            </a:r>
            <a:r>
              <a:rPr lang="ru-RU" sz="1700" dirty="0" smtClean="0"/>
              <a:t>учебные кабинеты учебных корпусов СШ №72, СШ № 81. </a:t>
            </a:r>
          </a:p>
          <a:p>
            <a:pPr algn="ctr">
              <a:buFont typeface="Wingdings" pitchFamily="2" charset="2"/>
              <a:buChar char="Ø"/>
            </a:pPr>
            <a:r>
              <a:rPr lang="ru-RU" sz="1700" dirty="0" smtClean="0"/>
              <a:t>  отремонтировать </a:t>
            </a:r>
            <a:r>
              <a:rPr lang="ru-RU" sz="1700" dirty="0" smtClean="0"/>
              <a:t>систему видеонаблюдения и </a:t>
            </a:r>
            <a:r>
              <a:rPr lang="ru-RU" sz="1700" dirty="0" smtClean="0"/>
              <a:t>освещения здания в ночное время</a:t>
            </a:r>
            <a:endParaRPr lang="ru-RU" sz="1700" dirty="0" smtClean="0"/>
          </a:p>
          <a:p>
            <a:endParaRPr lang="ru-RU" sz="1800" dirty="0" smtClean="0"/>
          </a:p>
          <a:p>
            <a:endParaRPr lang="ru-RU" sz="6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9740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079134"/>
          </a:xfrm>
        </p:spPr>
        <p:txBody>
          <a:bodyPr>
            <a:normAutofit fontScale="70000" lnSpcReduction="20000"/>
          </a:bodyPr>
          <a:lstStyle/>
          <a:p>
            <a:pPr algn="ctr"/>
            <a:endParaRPr lang="ru-RU" dirty="0" smtClean="0"/>
          </a:p>
          <a:p>
            <a:pPr algn="ctr"/>
            <a:endParaRPr lang="ru-RU" b="1" dirty="0" smtClean="0"/>
          </a:p>
          <a:p>
            <a:pPr algn="ctr"/>
            <a:r>
              <a:rPr lang="ru-RU" sz="6500" b="1" dirty="0" smtClean="0"/>
              <a:t>СПАСИБО </a:t>
            </a:r>
          </a:p>
          <a:p>
            <a:pPr algn="ctr"/>
            <a:r>
              <a:rPr lang="ru-RU" sz="6500" b="1" dirty="0" smtClean="0"/>
              <a:t>за внимание!</a:t>
            </a:r>
          </a:p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Ознакомиться с отчетом можно на сайте учреждения </a:t>
            </a:r>
          </a:p>
          <a:p>
            <a:pPr algn="ctr"/>
            <a:r>
              <a:rPr lang="ru-RU" u="sng" dirty="0" smtClean="0">
                <a:hlinkClick r:id="rId2"/>
              </a:rPr>
              <a:t>https://дши-форте.рф</a:t>
            </a:r>
            <a:r>
              <a:rPr lang="ru-RU" u="sng" dirty="0" smtClean="0"/>
              <a:t> </a:t>
            </a:r>
            <a:endParaRPr lang="ru-RU" dirty="0" smtClean="0"/>
          </a:p>
          <a:p>
            <a:pPr algn="ctr"/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357298"/>
            <a:ext cx="7425720" cy="4500594"/>
          </a:xfrm>
        </p:spPr>
        <p:txBody>
          <a:bodyPr>
            <a:normAutofit/>
          </a:bodyPr>
          <a:lstStyle/>
          <a:p>
            <a:pPr algn="ctr"/>
            <a:endParaRPr lang="ru-RU" sz="1600" dirty="0" smtClean="0"/>
          </a:p>
          <a:p>
            <a:pPr algn="just"/>
            <a:r>
              <a:rPr lang="ru-RU" sz="1800" b="1" dirty="0" smtClean="0"/>
              <a:t>Учреждение</a:t>
            </a:r>
            <a:r>
              <a:rPr lang="ru-RU" sz="1800" dirty="0" smtClean="0"/>
              <a:t> является юридическим лицом, имеет Устав, лицевые счета для учета операций со средствами, полученными из бюджета муниципального образования и средствами, полученными от иной приносящей доход деятельности, обособленное имущество на праве оперативного управления, печать установленного образца и иные реквизиты юридического лица. </a:t>
            </a:r>
          </a:p>
          <a:p>
            <a:pPr algn="just"/>
            <a:endParaRPr lang="ru-RU" sz="1800" dirty="0" smtClean="0"/>
          </a:p>
          <a:p>
            <a:pPr algn="just">
              <a:buFont typeface="Wingdings" pitchFamily="2" charset="2"/>
              <a:buChar char="v"/>
            </a:pPr>
            <a:r>
              <a:rPr lang="ru-RU" sz="1800" dirty="0" smtClean="0"/>
              <a:t>  </a:t>
            </a:r>
            <a:r>
              <a:rPr lang="ru-RU" sz="1800" b="1" dirty="0" smtClean="0"/>
              <a:t>Учредитель</a:t>
            </a:r>
            <a:r>
              <a:rPr lang="ru-RU" sz="1800" i="1" dirty="0" smtClean="0"/>
              <a:t> -</a:t>
            </a:r>
            <a:r>
              <a:rPr lang="ru-RU" sz="1800" dirty="0" smtClean="0"/>
              <a:t> муниципальное образование городской округ Тольятти. </a:t>
            </a:r>
          </a:p>
          <a:p>
            <a:pPr algn="just">
              <a:buFont typeface="Wingdings" pitchFamily="2" charset="2"/>
              <a:buChar char="v"/>
            </a:pPr>
            <a:r>
              <a:rPr lang="ru-RU" sz="1800" b="1" dirty="0" smtClean="0"/>
              <a:t>  Функции и полномочия учредителя</a:t>
            </a:r>
            <a:r>
              <a:rPr lang="ru-RU" sz="1800" i="1" dirty="0" smtClean="0"/>
              <a:t> </a:t>
            </a:r>
            <a:r>
              <a:rPr lang="ru-RU" sz="1800" dirty="0" smtClean="0"/>
              <a:t>от имени муниципального образования осуществляет администрация городского округа Тольятти. </a:t>
            </a:r>
          </a:p>
          <a:p>
            <a:pPr algn="just">
              <a:buFont typeface="Wingdings" pitchFamily="2" charset="2"/>
              <a:buChar char="v"/>
            </a:pPr>
            <a:r>
              <a:rPr lang="ru-RU" sz="1800" b="1" dirty="0" smtClean="0"/>
              <a:t>  Ведомственное подчинение </a:t>
            </a:r>
            <a:r>
              <a:rPr lang="ru-RU" sz="1800" dirty="0" smtClean="0"/>
              <a:t>учреждения – департамент культуры администрации городского округа Тольятти.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357298"/>
            <a:ext cx="7425720" cy="4500594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dirty="0" smtClean="0"/>
          </a:p>
          <a:p>
            <a:pPr algn="just"/>
            <a:r>
              <a:rPr lang="ru-RU" sz="7200" b="1" dirty="0" smtClean="0"/>
              <a:t>Основные нормативно-правовые документы:</a:t>
            </a:r>
          </a:p>
          <a:p>
            <a:pPr algn="just">
              <a:buFont typeface="Wingdings" pitchFamily="2" charset="2"/>
              <a:buChar char="q"/>
            </a:pPr>
            <a:r>
              <a:rPr lang="ru-RU" sz="7200" dirty="0" smtClean="0"/>
              <a:t>  Устав с изменениями от 19.01.2026 № 182-р/3; </a:t>
            </a:r>
          </a:p>
          <a:p>
            <a:pPr algn="just">
              <a:buFont typeface="Wingdings" pitchFamily="2" charset="2"/>
              <a:buChar char="q"/>
            </a:pPr>
            <a:r>
              <a:rPr lang="ru-RU" sz="7200" dirty="0" smtClean="0"/>
              <a:t>  Лицензия на право ведения образовательной деятельности,</a:t>
            </a:r>
            <a:r>
              <a:rPr lang="ru-RU" sz="7200" b="1" dirty="0" smtClean="0"/>
              <a:t> </a:t>
            </a:r>
            <a:r>
              <a:rPr lang="ru-RU" sz="7200" dirty="0" smtClean="0"/>
              <a:t>выданная бессрочно Министерством образования и науки Самарской области 10.07.2015 (серия 63Л01, № 0001338).</a:t>
            </a:r>
          </a:p>
          <a:p>
            <a:pPr algn="just">
              <a:buFont typeface="Wingdings" pitchFamily="2" charset="2"/>
              <a:buChar char="q"/>
            </a:pPr>
            <a:endParaRPr lang="ru-RU" sz="7200" dirty="0" smtClean="0"/>
          </a:p>
          <a:p>
            <a:pPr algn="just"/>
            <a:r>
              <a:rPr lang="ru-RU" sz="7200" b="1" dirty="0" smtClean="0"/>
              <a:t>Деятельность учреждения регламентируется: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7200" dirty="0" smtClean="0"/>
              <a:t>  Федеральным законодательством Российской Федерации;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7200" dirty="0" smtClean="0"/>
              <a:t>  нормативными правовыми актами Самарской области;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7200" dirty="0" smtClean="0"/>
              <a:t>  нормативными локальными актами, разрабатываемыми самостоятельно в соответствии с Уставом учреждения;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7200" dirty="0" smtClean="0"/>
              <a:t>  приказами и распоряжениями департамента культуры администрации городского округа Тольятти;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7200" dirty="0" smtClean="0"/>
              <a:t>  приказами и распоряжениями директора учреждения.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428736"/>
            <a:ext cx="7425720" cy="442915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/>
              <a:t>НОРМАТИВНАЯ ДЕЯТЕЛЬНОСТЬ</a:t>
            </a:r>
            <a:endParaRPr lang="ru-RU" sz="1800" dirty="0" smtClean="0"/>
          </a:p>
          <a:p>
            <a:r>
              <a:rPr lang="ru-RU" sz="1800" b="1" dirty="0" smtClean="0"/>
              <a:t> </a:t>
            </a:r>
            <a:endParaRPr lang="ru-RU" sz="1800" dirty="0" smtClean="0"/>
          </a:p>
          <a:p>
            <a:pPr lvl="0" algn="just"/>
            <a:endParaRPr lang="ru-RU" sz="7200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4940" y="1261110"/>
            <a:ext cx="7433340" cy="4953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428736"/>
            <a:ext cx="7425720" cy="442915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1800" b="1" dirty="0" smtClean="0"/>
              <a:t>НОРМАТИВНАЯ ДЕЯТЕЛЬНОСТЬ</a:t>
            </a:r>
            <a:endParaRPr lang="ru-RU" sz="1800" dirty="0" smtClean="0"/>
          </a:p>
          <a:p>
            <a:r>
              <a:rPr lang="ru-RU" sz="1800" b="1" dirty="0" smtClean="0"/>
              <a:t> </a:t>
            </a:r>
            <a:endParaRPr lang="ru-RU" sz="1800" dirty="0" smtClean="0"/>
          </a:p>
          <a:p>
            <a:pPr algn="just"/>
            <a:r>
              <a:rPr lang="ru-RU" sz="1900" dirty="0" smtClean="0"/>
              <a:t>В 2025-2026 учебном году разработаны и приняты ЛНА: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1900" dirty="0" smtClean="0"/>
              <a:t>  План подготовки к отопительному сезону 2026-2027  годов;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1900" dirty="0" smtClean="0"/>
              <a:t>  Изменения к положению об оплате труда работников (новая редакция);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1900" dirty="0" smtClean="0"/>
              <a:t>  Корпоративная программа по охране и укреплению здоровья работников на 2026 год;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1900" dirty="0" smtClean="0"/>
              <a:t>  ПОРЯДОК приема на обучение по дополнительным предпрофессиональным программам в области искусств;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1900" dirty="0" smtClean="0"/>
              <a:t>  Регламент работы комиссии по индивидуальному отбору поступающих;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1900" dirty="0" smtClean="0"/>
              <a:t>  Регламент работы апелляционной комиссии;</a:t>
            </a:r>
          </a:p>
          <a:p>
            <a:pPr lvl="0" algn="just">
              <a:buFont typeface="Wingdings" pitchFamily="2" charset="2"/>
              <a:buChar char="q"/>
            </a:pPr>
            <a:r>
              <a:rPr lang="ru-RU" sz="1900" dirty="0" smtClean="0"/>
              <a:t>  Регламент работы комиссии по приему поступающих</a:t>
            </a:r>
          </a:p>
          <a:p>
            <a:pPr lvl="0" algn="just"/>
            <a:endParaRPr lang="ru-RU" sz="7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1428736"/>
            <a:ext cx="6786610" cy="4786346"/>
          </a:xfrm>
        </p:spPr>
        <p:txBody>
          <a:bodyPr>
            <a:normAutofit fontScale="70000" lnSpcReduction="20000"/>
          </a:bodyPr>
          <a:lstStyle/>
          <a:p>
            <a:pPr algn="ctr"/>
            <a:endParaRPr lang="ru-RU" sz="900" dirty="0" smtClean="0"/>
          </a:p>
          <a:p>
            <a:pPr algn="ctr"/>
            <a:r>
              <a:rPr lang="ru-RU" sz="2100" b="1" dirty="0" smtClean="0"/>
              <a:t>КАДРОВЫЙ СОСТАВ</a:t>
            </a:r>
          </a:p>
          <a:p>
            <a:pPr algn="ctr"/>
            <a:endParaRPr lang="ru-RU" sz="2300" b="1" dirty="0" smtClean="0"/>
          </a:p>
          <a:p>
            <a:pPr algn="ctr"/>
            <a:r>
              <a:rPr lang="ru-RU" sz="2300" dirty="0" smtClean="0"/>
              <a:t>Всего в учреждении работают 53 работника, из них преподавателей – 37 человек:</a:t>
            </a:r>
          </a:p>
          <a:p>
            <a:pPr algn="ctr"/>
            <a:endParaRPr lang="ru-RU" sz="2300" dirty="0" smtClean="0"/>
          </a:p>
          <a:p>
            <a:pPr algn="ctr"/>
            <a:r>
              <a:rPr lang="ru-RU" sz="2300" dirty="0" smtClean="0"/>
              <a:t>  с высшей квалификационной категорией – 55%</a:t>
            </a:r>
          </a:p>
          <a:p>
            <a:pPr algn="ctr"/>
            <a:r>
              <a:rPr lang="ru-RU" sz="2300" dirty="0" smtClean="0"/>
              <a:t>  с первой квалификационной категорией – 16%</a:t>
            </a:r>
          </a:p>
          <a:p>
            <a:pPr algn="ctr"/>
            <a:r>
              <a:rPr lang="ru-RU" sz="2300" dirty="0" smtClean="0"/>
              <a:t>  соответствующих занимаемой должности – 3%</a:t>
            </a:r>
          </a:p>
          <a:p>
            <a:pPr algn="ctr"/>
            <a:r>
              <a:rPr lang="ru-RU" sz="2300" dirty="0" smtClean="0"/>
              <a:t>  без квалификационной категории – 26%</a:t>
            </a:r>
          </a:p>
          <a:p>
            <a:pPr algn="just"/>
            <a:endParaRPr lang="ru-RU" sz="2300" dirty="0" smtClean="0"/>
          </a:p>
          <a:p>
            <a:pPr algn="just">
              <a:buFont typeface="Wingdings" pitchFamily="2" charset="2"/>
              <a:buChar char="ü"/>
            </a:pPr>
            <a:r>
              <a:rPr lang="ru-RU" sz="2300" dirty="0" smtClean="0"/>
              <a:t>  В </a:t>
            </a:r>
            <a:r>
              <a:rPr lang="ru-RU" sz="2300" dirty="0" smtClean="0"/>
              <a:t>2025 году квалификационную категорию преподавателя (концертмейстера) подтвердили (получили) 6 работников учреждения.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300" dirty="0" smtClean="0"/>
              <a:t>  Количество </a:t>
            </a:r>
            <a:r>
              <a:rPr lang="ru-RU" sz="2300" dirty="0" smtClean="0"/>
              <a:t>педагогических работников, прошедших обучение по курсам повышения квалификации, составило 9 человек (24% от общего количества работников).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300" dirty="0" smtClean="0"/>
              <a:t>  По </a:t>
            </a:r>
            <a:r>
              <a:rPr lang="ru-RU" sz="2300" dirty="0" smtClean="0"/>
              <a:t>программам курсов повышения квалификации по итогам года работникам выдано 10 удостоверений и 4 сертификата.</a:t>
            </a:r>
          </a:p>
          <a:p>
            <a:pPr algn="just">
              <a:buFont typeface="Arial" pitchFamily="34" charset="0"/>
              <a:buChar char="•"/>
            </a:pPr>
            <a:endParaRPr lang="ru-RU" sz="2200" dirty="0" smtClean="0"/>
          </a:p>
          <a:p>
            <a:pPr lvl="0"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357298"/>
            <a:ext cx="7425720" cy="4500594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/>
              <a:t>Образовательная деятельность проводится в соответствии с договорами безвозмездного пользования муниципальным имуществом</a:t>
            </a:r>
          </a:p>
          <a:p>
            <a:pPr algn="ctr"/>
            <a:endParaRPr lang="ru-RU" sz="1600" dirty="0" smtClean="0"/>
          </a:p>
          <a:p>
            <a:pPr lvl="0">
              <a:buFont typeface="Wingdings" pitchFamily="2" charset="2"/>
              <a:buChar char="Ø"/>
            </a:pPr>
            <a:r>
              <a:rPr lang="ru-RU" sz="1600" dirty="0" smtClean="0"/>
              <a:t>Договор № 2947 безвозмездного пользования муниципальным имуществом от 31.12.2013 года по адресу: </a:t>
            </a:r>
            <a:r>
              <a:rPr lang="ru-RU" sz="1600" dirty="0" err="1" smtClean="0"/>
              <a:t>б-р</a:t>
            </a:r>
            <a:r>
              <a:rPr lang="ru-RU" sz="1600" dirty="0" smtClean="0"/>
              <a:t> Гая, 3. Срок действия договора – до 31.12.2029 г.</a:t>
            </a:r>
          </a:p>
          <a:p>
            <a:pPr lvl="0">
              <a:buFont typeface="Wingdings" pitchFamily="2" charset="2"/>
              <a:buChar char="Ø"/>
            </a:pPr>
            <a:r>
              <a:rPr lang="ru-RU" sz="1600" dirty="0" smtClean="0"/>
              <a:t>Договор № 108 безвозмездного пользования муниципальным имуществом от 03.02.2021 года по адресу: ул. 40 лет Победы, 106 (МБУ «Школа № 81»). Срок действия договора – до 03.02.2026 г.</a:t>
            </a:r>
          </a:p>
          <a:p>
            <a:pPr lvl="0">
              <a:buFont typeface="Wingdings" pitchFamily="2" charset="2"/>
              <a:buChar char="Ø"/>
            </a:pPr>
            <a:r>
              <a:rPr lang="ru-RU" sz="1600" dirty="0" smtClean="0"/>
              <a:t>Договор № 49 безвозмездного пользования муниципальным имуществом от 08.06.2017 года по адресу: ул. Автостроителей, 92 (МБУ «Школа № 72»). Срок действия договора – до 10.02.2028 г.</a:t>
            </a:r>
          </a:p>
          <a:p>
            <a:pPr lvl="0">
              <a:buFont typeface="Wingdings" pitchFamily="2" charset="2"/>
              <a:buChar char="Ø"/>
            </a:pPr>
            <a:r>
              <a:rPr lang="ru-RU" sz="1600" dirty="0" smtClean="0"/>
              <a:t>Договор № 3 б/</a:t>
            </a:r>
            <a:r>
              <a:rPr lang="ru-RU" sz="1600" dirty="0" err="1" smtClean="0"/>
              <a:t>п</a:t>
            </a:r>
            <a:r>
              <a:rPr lang="ru-RU" sz="1600" dirty="0" smtClean="0"/>
              <a:t> безвозмездного пользования муниципальным имуществом от 16.09.2021 года по адресу: ул. Автостроителей, 84 (МБУ «Школа № 66»). Срок действия договора – до 05.10.2025 г.</a:t>
            </a:r>
          </a:p>
          <a:p>
            <a:pPr lvl="0" algn="just"/>
            <a:endParaRPr lang="ru-RU" sz="7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57166"/>
            <a:ext cx="740664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муниципальное бюджетное учреждение дополнительного образования  детская школа искусств «Форте»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1571612"/>
            <a:ext cx="7358114" cy="457203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b="1" dirty="0" smtClean="0"/>
              <a:t>ОБРАЗОВАТЕЛЬНАЯ ДЕЯТЕЛЬНОСТЬ </a:t>
            </a:r>
            <a:endParaRPr lang="ru-RU" dirty="0" smtClean="0"/>
          </a:p>
          <a:p>
            <a:pPr algn="ctr"/>
            <a:endParaRPr lang="ru-RU" sz="900" dirty="0" smtClean="0"/>
          </a:p>
          <a:p>
            <a:pPr algn="just"/>
            <a:r>
              <a:rPr lang="ru-RU" b="1" dirty="0" smtClean="0"/>
              <a:t>Дополнительные предпрофессиональные программы </a:t>
            </a:r>
            <a:r>
              <a:rPr lang="ru-RU" dirty="0" smtClean="0"/>
              <a:t>в области искусств реализуются в целях выявления одаренных детей в раннем возрасте, создания условий для их художественного образования и эстетического воспитания, приобретения ими знаний, умений, навыков в области выбранного вида искусств, опыта творческой деятельности и осуществления подготовки обучающихся к получению профессионального образования в области искусств. 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Дополнительные общеразвивающие программы </a:t>
            </a:r>
            <a:r>
              <a:rPr lang="ru-RU" dirty="0" smtClean="0"/>
              <a:t>направлены на развитие творческих и художественно - эстетических способностей обучающихся на основе приобретенных им знаний, умений, навыков в области теории музыки, выявление одаренных детей в области музыкального искусства, подготовка их к поступлению на обучение по предпрофессиональным программам, а также на определение особых образовательных потребностей детей с ограниченными возможностями здоровья и создание условий, способствующих освоению ими образовательной программы и их адаптации в образовательном учреждении. </a:t>
            </a:r>
          </a:p>
          <a:p>
            <a:pPr lvl="0"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527</TotalTime>
  <Words>2031</Words>
  <Application>Microsoft Office PowerPoint</Application>
  <PresentationFormat>Экран (4:3)</PresentationFormat>
  <Paragraphs>389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Солнцестояние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  <vt:lpstr>муниципальное бюджетное учреждение дополнительного образования  детская школа искусств «Форте»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 детская школа искусств «Форте»</dc:title>
  <dc:creator>v.kotchetov@bk.ru</dc:creator>
  <cp:lastModifiedBy>v.kotchetov@bk.ru</cp:lastModifiedBy>
  <cp:revision>50</cp:revision>
  <dcterms:created xsi:type="dcterms:W3CDTF">2026-04-22T10:16:50Z</dcterms:created>
  <dcterms:modified xsi:type="dcterms:W3CDTF">2026-04-24T10:50:04Z</dcterms:modified>
</cp:coreProperties>
</file>