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45.xml" ContentType="application/vnd.openxmlformats-officedocument.drawingml.chart+xml"/>
  <Override PartName="/ppt/charts/_rels/chart45.xml.rels" ContentType="application/vnd.openxmlformats-package.relationships+xml"/>
  <Override PartName="/ppt/charts/_rels/chart46.xml.rels" ContentType="application/vnd.openxmlformats-package.relationships+xml"/>
  <Override PartName="/ppt/charts/_rels/chart47.xml.rels" ContentType="application/vnd.openxmlformats-package.relationships+xml"/>
  <Override PartName="/ppt/charts/_rels/chart48.xml.rels" ContentType="application/vnd.openxmlformats-package.relationships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drawings/drawing45.xml" ContentType="application/vnd.openxmlformats-officedocument.drawingml.chartshapes+xml"/>
  <Override PartName="/ppt/drawings/drawing46.xml" ContentType="application/vnd.openxmlformats-officedocument.drawingml.chartshapes+xml"/>
  <Override PartName="/ppt/drawings/drawing47.xml" ContentType="application/vnd.openxmlformats-officedocument.drawingml.chartshapes+xml"/>
  <Override PartName="/ppt/drawings/drawing48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hdphoto1.wdp" ContentType="image/vnd.ms-photo"/>
  <Override PartName="/ppt/media/hdphoto2.wdp" ContentType="image/vnd.ms-photo"/>
  <Override PartName="/ppt/media/hdphoto3.wdp" ContentType="image/vnd.ms-photo"/>
  <Override PartName="/ppt/media/image21.png" ContentType="image/png"/>
  <Override PartName="/ppt/media/hdphoto4.wdp" ContentType="image/vnd.ms-photo"/>
  <Override PartName="/ppt/media/hdphoto5.wdp" ContentType="image/vnd.ms-photo"/>
  <Override PartName="/ppt/media/hdphoto6.wdp" ContentType="image/vnd.ms-photo"/>
  <Override PartName="/ppt/media/hdphoto7.wdp" ContentType="image/vnd.ms-photo"/>
  <Override PartName="/ppt/media/image22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charts/_rels/chart45.xml.rels><?xml version="1.0" encoding="UTF-8"?>
<Relationships xmlns="http://schemas.openxmlformats.org/package/2006/relationships"><Relationship Id="rId1" Type="http://schemas.openxmlformats.org/officeDocument/2006/relationships/chartUserShapes" Target="../drawings/drawing45.xml"/>
</Relationships>
</file>

<file path=ppt/charts/_rels/chart46.xml.rels><?xml version="1.0" encoding="UTF-8"?>
<Relationships xmlns="http://schemas.openxmlformats.org/package/2006/relationships"><Relationship Id="rId1" Type="http://schemas.openxmlformats.org/officeDocument/2006/relationships/chartUserShapes" Target="../drawings/drawing46.xml"/>
</Relationships>
</file>

<file path=ppt/charts/_rels/chart47.xml.rels><?xml version="1.0" encoding="UTF-8"?>
<Relationships xmlns="http://schemas.openxmlformats.org/package/2006/relationships"><Relationship Id="rId1" Type="http://schemas.openxmlformats.org/officeDocument/2006/relationships/chartUserShapes" Target="../drawings/drawing47.xml"/>
</Relationships>
</file>

<file path=ppt/charts/_rels/chart48.xml.rels><?xml version="1.0" encoding="UTF-8"?>
<Relationships xmlns="http://schemas.openxmlformats.org/package/2006/relationships"><Relationship Id="rId1" Type="http://schemas.openxmlformats.org/officeDocument/2006/relationships/chartUserShapes" Target="../drawings/drawing48.xml"/>
</Relationships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1116247331"/>
          <c:y val="0"/>
          <c:w val="0.351735675449603"/>
          <c:h val="0.987519138866979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264e7e"/>
                  </a:gs>
                  <a:gs pos="100000">
                    <a:srgbClr val="3165a4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2e5f99"/>
                  </a:gs>
                  <a:gs pos="100000">
                    <a:srgbClr val="3c7ac7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7988a5"/>
                  </a:gs>
                  <a:gs pos="100000">
                    <a:srgbClr val="9db2d7"/>
                  </a:gs>
                </a:gsLst>
                <a:lin ang="16200000"/>
              </a:gra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798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798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798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798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3"/>
                <c:pt idx="0">
                  <c:v>Административно - управленческий персонал</c:v>
                </c:pt>
                <c:pt idx="1">
                  <c:v>Педагогический персонал</c:v>
                </c:pt>
                <c:pt idx="2">
                  <c:v>Технический персонал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</c:v>
                </c:pt>
                <c:pt idx="1">
                  <c:v>34</c:v>
                </c:pt>
                <c:pt idx="2">
                  <c:v>11</c:v>
                </c:pt>
              </c:numCache>
            </c:numRef>
          </c:val>
        </c:ser>
        <c:firstSliceAng val="0"/>
        <c:holeSize val="50"/>
      </c:doughnutChart>
      <c:spPr>
        <a:noFill/>
        <a:ln w="25200">
          <a:noFill/>
        </a:ln>
      </c:spPr>
    </c:plotArea>
    <c:legend>
      <c:legendPos val="r"/>
      <c:layout>
        <c:manualLayout>
          <c:xMode val="edge"/>
          <c:yMode val="edge"/>
          <c:x val="0.499967300599053"/>
          <c:y val="0.180925666199158"/>
          <c:w val="0.500032699400947"/>
          <c:h val="0.62272089761570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2497" spc="-1" strike="noStrike">
              <a:solidFill>
                <a:srgbClr val="000000"/>
              </a:solidFill>
              <a:latin typeface="Book Antiqua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11141494242397"/>
          <c:y val="0"/>
          <c:w val="0.351715127761067"/>
          <c:h val="0.987513935340022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295488"/>
                  </a:gs>
                  <a:gs pos="100000">
                    <a:srgbClr val="356db0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667da0"/>
                  </a:gs>
                  <a:gs pos="100000">
                    <a:srgbClr val="85a1d0"/>
                  </a:gs>
                </a:gsLst>
                <a:lin ang="16200000"/>
              </a:gra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798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798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798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Высшее образование</c:v>
                </c:pt>
                <c:pt idx="1">
                  <c:v>Средне - специальное образование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25</c:v>
                </c:pt>
                <c:pt idx="1">
                  <c:v>14</c:v>
                </c:pt>
              </c:numCache>
            </c:numRef>
          </c:val>
        </c:ser>
        <c:firstSliceAng val="0"/>
        <c:holeSize val="50"/>
      </c:doughnutChart>
      <c:spPr>
        <a:noFill/>
        <a:ln w="25200">
          <a:noFill/>
        </a:ln>
      </c:spPr>
    </c:plotArea>
    <c:legend>
      <c:legendPos val="r"/>
      <c:layout>
        <c:manualLayout>
          <c:xMode val="edge"/>
          <c:yMode val="edge"/>
          <c:x val="0.440198242904524"/>
          <c:y val="0.394397761532345"/>
          <c:w val="0.404423795900111"/>
          <c:h val="0.183342587844497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Book Antiqua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731898238747554"/>
          <c:y val="0.141533579033579"/>
          <c:w val="0.393803000652316"/>
          <c:h val="0.652846027846028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244a79"/>
                  </a:gs>
                  <a:gs pos="100000">
                    <a:srgbClr val="2f609d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2a5890"/>
                  </a:gs>
                  <a:gs pos="100000">
                    <a:srgbClr val="3773ba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56719c"/>
                  </a:gs>
                  <a:gs pos="100000">
                    <a:srgbClr val="7094ca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8390a7"/>
                  </a:gs>
                  <a:gs pos="100000">
                    <a:srgbClr val="a9bada"/>
                  </a:gs>
                </a:gsLst>
                <a:lin ang="16200000"/>
              </a:gra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799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799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799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799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799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4"/>
                <c:pt idx="0">
                  <c:v>Высшая квалификационная категория</c:v>
                </c:pt>
                <c:pt idx="1">
                  <c:v>Первая квалификационная категория</c:v>
                </c:pt>
                <c:pt idx="2">
                  <c:v>Соответствуют занимаемой должности</c:v>
                </c:pt>
                <c:pt idx="3">
                  <c:v>Без категории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22</c:v>
                </c:pt>
                <c:pt idx="1">
                  <c:v>5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</c:ser>
        <c:firstSliceAng val="0"/>
        <c:holeSize val="50"/>
      </c:doughnutChart>
      <c:spPr>
        <a:noFill/>
        <a:ln w="25560">
          <a:noFill/>
        </a:ln>
      </c:spPr>
    </c:plotArea>
    <c:legend>
      <c:legendPos val="r"/>
      <c:layout>
        <c:manualLayout>
          <c:xMode val="edge"/>
          <c:yMode val="edge"/>
          <c:x val="0.500452605638036"/>
          <c:y val="0.198206757357544"/>
          <c:w val="0.409836065573771"/>
          <c:h val="0.528741739382486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Book Antiqua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11163776278369"/>
          <c:y val="0"/>
          <c:w val="0.351725868510567"/>
          <c:h val="0.987543759667834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295488"/>
                  </a:gs>
                  <a:gs pos="100000">
                    <a:srgbClr val="356db0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667da0"/>
                  </a:gs>
                  <a:gs pos="100000">
                    <a:srgbClr val="85a1d0"/>
                  </a:gs>
                </a:gsLst>
                <a:lin ang="16200000"/>
              </a:gra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798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798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798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Бюджетное отделение</c:v>
                </c:pt>
                <c:pt idx="1">
                  <c:v>Отделение дополнительных платных образовательных услуг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480</c:v>
                </c:pt>
                <c:pt idx="1">
                  <c:v>34</c:v>
                </c:pt>
              </c:numCache>
            </c:numRef>
          </c:val>
        </c:ser>
        <c:firstSliceAng val="0"/>
        <c:holeSize val="50"/>
      </c:doughnutChart>
      <c:spPr>
        <a:noFill/>
        <a:ln w="25200">
          <a:noFill/>
        </a:ln>
      </c:spPr>
    </c:plotArea>
    <c:legend>
      <c:legendPos val="r"/>
      <c:layout>
        <c:manualLayout>
          <c:xMode val="edge"/>
          <c:yMode val="edge"/>
          <c:x val="0.497016612085068"/>
          <c:y val="0.392013642414867"/>
          <c:w val="0.500032699400947"/>
          <c:h val="0.16895366920309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2497" spc="-1" strike="noStrike">
              <a:solidFill>
                <a:srgbClr val="000000"/>
              </a:solidFill>
              <a:latin typeface="Book Antiqua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drawings/drawing45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0.285258315173127</cdr:x>
      <cdr:y>0.175706398181228</cdr:y>
    </cdr:from>
    <cdr:to>
      <cdr:x>0.34112571265051</cdr:x>
      <cdr:y>0.27564608175196</cdr:y>
    </cdr:to>
    <cdr:sp>
      <cdr:nvSpPr>
        <cdr:cNvPr id="462" name="TextBox 11"/>
        <cdr:cNvSpPr/>
      </cdr:nvSpPr>
      <cdr:spPr>
        <a:xfrm>
          <a:off x="4665240" y="1363320"/>
          <a:ext cx="913680" cy="77544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</a:pPr>
          <a:r>
            <a:rPr b="1" lang="ru-RU" sz="30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6%</a:t>
          </a:r>
          <a:endParaRPr b="0" sz="3000" spc="-1" strike="noStrike">
            <a:solidFill>
              <a:srgbClr val="000000"/>
            </a:solidFill>
            <a:latin typeface="Times New Roman"/>
          </a:endParaRPr>
        </a:p>
      </cdr:txBody>
    </cdr:sp>
  </cdr:relSizeAnchor>
  <cdr:relSizeAnchor>
    <cdr:from>
      <cdr:x>0.173479495476458</cdr:x>
      <cdr:y>0.234074142810746</cdr:y>
    </cdr:from>
    <cdr:to>
      <cdr:x>0.22934689295384</cdr:x>
      <cdr:y>0.334013826381478</cdr:y>
    </cdr:to>
    <cdr:sp>
      <cdr:nvSpPr>
        <cdr:cNvPr id="463" name="TextBox 11"/>
        <cdr:cNvSpPr/>
      </cdr:nvSpPr>
      <cdr:spPr>
        <a:xfrm>
          <a:off x="2837160" y="1816200"/>
          <a:ext cx="913680" cy="77544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  <a:tabLst>
              <a:tab algn="l" pos="0"/>
            </a:tabLst>
          </a:pPr>
          <a:r>
            <a:rPr b="1" lang="ru-RU" sz="30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20%</a:t>
          </a:r>
          <a:endParaRPr b="0" sz="3000" spc="-1" strike="noStrike">
            <a:solidFill>
              <a:srgbClr val="000000"/>
            </a:solidFill>
            <a:latin typeface="Times New Roman"/>
          </a:endParaRPr>
        </a:p>
      </cdr:txBody>
    </cdr:sp>
  </cdr:relSizeAnchor>
  <cdr:relSizeAnchor>
    <cdr:from>
      <cdr:x>0.336525127121442</cdr:x>
      <cdr:y>0.666078968125087</cdr:y>
    </cdr:from>
    <cdr:to>
      <cdr:x>0.392392524598825</cdr:x>
      <cdr:y>0.76601865169582</cdr:y>
    </cdr:to>
    <cdr:sp>
      <cdr:nvSpPr>
        <cdr:cNvPr id="464" name="TextBox 11"/>
        <cdr:cNvSpPr/>
      </cdr:nvSpPr>
      <cdr:spPr>
        <a:xfrm>
          <a:off x="5503680" y="5168160"/>
          <a:ext cx="913680" cy="77544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  <a:tabLst>
              <a:tab algn="l" pos="0"/>
            </a:tabLst>
          </a:pPr>
          <a:r>
            <a:rPr b="1" lang="ru-RU" sz="30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74%</a:t>
          </a:r>
          <a:endParaRPr b="0" sz="30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46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0.120985628778902</cdr:x>
      <cdr:y>0.346488294314381</cdr:y>
    </cdr:from>
    <cdr:to>
      <cdr:x>0.230243368881597</cdr:x>
      <cdr:y>0.426622073578595</cdr:y>
    </cdr:to>
    <cdr:sp>
      <cdr:nvSpPr>
        <cdr:cNvPr id="525" name="TextBox 11"/>
        <cdr:cNvSpPr/>
      </cdr:nvSpPr>
      <cdr:spPr>
        <a:xfrm>
          <a:off x="1433520" y="2797200"/>
          <a:ext cx="1294560" cy="64692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  <a:tabLst>
              <a:tab algn="l" pos="0"/>
            </a:tabLst>
          </a:pPr>
          <a:r>
            <a:rPr b="1" lang="ru-RU" sz="25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35,9%</a:t>
          </a:r>
          <a:endParaRPr b="0" sz="2500" spc="-1" strike="noStrike">
            <a:solidFill>
              <a:srgbClr val="000000"/>
            </a:solidFill>
            <a:latin typeface="Times New Roman"/>
          </a:endParaRPr>
        </a:p>
      </cdr:txBody>
    </cdr:sp>
  </cdr:relSizeAnchor>
  <cdr:relSizeAnchor>
    <cdr:from>
      <cdr:x>0.32537295293653</cdr:x>
      <cdr:y>0.562586399108138</cdr:y>
    </cdr:from>
    <cdr:to>
      <cdr:x>0.45814723665421</cdr:x>
      <cdr:y>0.642720178372352</cdr:y>
    </cdr:to>
    <cdr:sp>
      <cdr:nvSpPr>
        <cdr:cNvPr id="526" name="TextBox 11"/>
        <cdr:cNvSpPr/>
      </cdr:nvSpPr>
      <cdr:spPr>
        <a:xfrm>
          <a:off x="3855240" y="4541760"/>
          <a:ext cx="1573200" cy="64692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  <a:tabLst>
              <a:tab algn="l" pos="0"/>
            </a:tabLst>
          </a:pPr>
          <a:r>
            <a:rPr b="1" lang="ru-RU" sz="25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64,1%</a:t>
          </a:r>
          <a:endParaRPr b="0" sz="25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47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0.335812133072407</cdr:x>
      <cdr:y>0.492628992628993</cdr:y>
    </cdr:from>
    <cdr:to>
      <cdr:x>0.481833007175473</cdr:x>
      <cdr:y>0.584613022113022</cdr:y>
    </cdr:to>
    <cdr:sp>
      <cdr:nvSpPr>
        <cdr:cNvPr id="528" name="TextBox 11"/>
        <cdr:cNvSpPr/>
      </cdr:nvSpPr>
      <cdr:spPr>
        <a:xfrm>
          <a:off x="3706560" y="3464640"/>
          <a:ext cx="1611720" cy="64692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  <a:tabLst>
              <a:tab algn="l" pos="0"/>
            </a:tabLst>
          </a:pPr>
          <a:r>
            <a:rPr b="1" lang="ru-RU" sz="25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56,5%</a:t>
          </a:r>
          <a:endParaRPr b="0" sz="2500" spc="-1" strike="noStrike">
            <a:solidFill>
              <a:srgbClr val="000000"/>
            </a:solidFill>
            <a:latin typeface="Times New Roman"/>
          </a:endParaRPr>
        </a:p>
      </cdr:txBody>
    </cdr:sp>
  </cdr:relSizeAnchor>
  <cdr:relSizeAnchor>
    <cdr:from>
      <cdr:x>0.0965753424657534</cdr:x>
      <cdr:y>0.568488943488944</cdr:y>
    </cdr:from>
    <cdr:to>
      <cdr:x>0.242596216568819</cdr:x>
      <cdr:y>0.660472972972973</cdr:y>
    </cdr:to>
    <cdr:sp>
      <cdr:nvSpPr>
        <cdr:cNvPr id="529" name="TextBox 11"/>
        <cdr:cNvSpPr/>
      </cdr:nvSpPr>
      <cdr:spPr>
        <a:xfrm>
          <a:off x="1065960" y="3998160"/>
          <a:ext cx="1611720" cy="64692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  <a:tabLst>
              <a:tab algn="l" pos="0"/>
            </a:tabLst>
          </a:pPr>
          <a:r>
            <a:rPr b="1" lang="ru-RU" sz="25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12,8%</a:t>
          </a:r>
          <a:endParaRPr b="0" sz="2500" spc="-1" strike="noStrike">
            <a:solidFill>
              <a:srgbClr val="000000"/>
            </a:solidFill>
            <a:latin typeface="Times New Roman"/>
          </a:endParaRPr>
        </a:p>
      </cdr:txBody>
    </cdr:sp>
  </cdr:relSizeAnchor>
  <cdr:relSizeAnchor>
    <cdr:from>
      <cdr:x>0.0556425309849967</cdr:x>
      <cdr:y>0.460124897624898</cdr:y>
    </cdr:from>
    <cdr:to>
      <cdr:x>0.201663405088063</cdr:x>
      <cdr:y>0.552108927108927</cdr:y>
    </cdr:to>
    <cdr:sp>
      <cdr:nvSpPr>
        <cdr:cNvPr id="530" name="TextBox 11"/>
        <cdr:cNvSpPr/>
      </cdr:nvSpPr>
      <cdr:spPr>
        <a:xfrm>
          <a:off x="614160" y="3236040"/>
          <a:ext cx="1611720" cy="64692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  <a:tabLst>
              <a:tab algn="l" pos="0"/>
            </a:tabLst>
          </a:pPr>
          <a:r>
            <a:rPr b="1" lang="ru-RU" sz="25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5,1%</a:t>
          </a:r>
          <a:endParaRPr b="0" sz="2500" spc="-1" strike="noStrike">
            <a:solidFill>
              <a:srgbClr val="000000"/>
            </a:solidFill>
            <a:latin typeface="Times New Roman"/>
          </a:endParaRPr>
        </a:p>
      </cdr:txBody>
    </cdr:sp>
  </cdr:relSizeAnchor>
  <cdr:relSizeAnchor>
    <cdr:from>
      <cdr:x>0.0965753424657534</cdr:x>
      <cdr:y>0.243499180999181</cdr:y>
    </cdr:from>
    <cdr:to>
      <cdr:x>0.242596216568819</cdr:x>
      <cdr:y>0.335483210483211</cdr:y>
    </cdr:to>
    <cdr:sp>
      <cdr:nvSpPr>
        <cdr:cNvPr id="531" name="TextBox 11"/>
        <cdr:cNvSpPr/>
      </cdr:nvSpPr>
      <cdr:spPr>
        <a:xfrm>
          <a:off x="1065960" y="1712520"/>
          <a:ext cx="1611720" cy="64692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  <a:tabLst>
              <a:tab algn="l" pos="0"/>
            </a:tabLst>
          </a:pPr>
          <a:r>
            <a:rPr b="1" lang="ru-RU" sz="25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25,6%</a:t>
          </a:r>
          <a:endParaRPr b="0" sz="25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48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0.207884904923883</cdr:x>
      <cdr:y>0.242774566473988</cdr:y>
    </cdr:from>
    <cdr:to>
      <cdr:x>0.310767858138627</cdr:x>
      <cdr:y>0.324025075307335</cdr:y>
    </cdr:to>
    <cdr:sp>
      <cdr:nvSpPr>
        <cdr:cNvPr id="832" name="TextBox 11"/>
        <cdr:cNvSpPr/>
      </cdr:nvSpPr>
      <cdr:spPr>
        <a:xfrm>
          <a:off x="2684160" y="2147040"/>
          <a:ext cx="1328400" cy="71856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</a:pPr>
          <a:r>
            <a:rPr b="1" lang="ru-RU" sz="28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30%</a:t>
          </a:r>
          <a:endParaRPr b="0" sz="2800" spc="-1" strike="noStrike">
            <a:solidFill>
              <a:srgbClr val="000000"/>
            </a:solidFill>
            <a:latin typeface="Times New Roman"/>
          </a:endParaRPr>
        </a:p>
      </cdr:txBody>
    </cdr:sp>
  </cdr:relSizeAnchor>
  <cdr:relSizeAnchor>
    <cdr:from>
      <cdr:x>0.196091005409022</cdr:x>
      <cdr:y>0.625457950012212</cdr:y>
    </cdr:from>
    <cdr:to>
      <cdr:x>0.285730218033792</cdr:x>
      <cdr:y>0.706708458845559</cdr:y>
    </cdr:to>
    <cdr:sp>
      <cdr:nvSpPr>
        <cdr:cNvPr id="833" name="TextBox 11"/>
        <cdr:cNvSpPr/>
      </cdr:nvSpPr>
      <cdr:spPr>
        <a:xfrm>
          <a:off x="2531880" y="5531400"/>
          <a:ext cx="1157400" cy="718560"/>
        </a:xfrm>
        <a:prstGeom prst="rect">
          <a:avLst/>
        </a:prstGeom>
        <a:noFill/>
        <a:ln w="0">
          <a:noFill/>
        </a:ln>
        <a:effectLst>
          <a:outerShdw algn="tl" blurRad="50760" dir="2700000" dist="37674" rotWithShape="0">
            <a:srgbClr val="000000">
              <a:alpha val="40000"/>
            </a:srgbClr>
          </a:outerShdw>
        </a:effectLst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spAutoFit/>
        </a:bodyPr>
        <a:p>
          <a:pPr algn="ctr">
            <a:lnSpc>
              <a:spcPct val="150000"/>
            </a:lnSpc>
            <a:tabLst>
              <a:tab algn="l" pos="0"/>
            </a:tabLst>
          </a:pPr>
          <a:r>
            <a:rPr b="1" lang="ru-RU" sz="2800" spc="-1" strike="noStrike">
              <a:solidFill>
                <a:schemeClr val="accent1">
                  <a:lumMod val="20000"/>
                  <a:lumOff val="80000"/>
                </a:schemeClr>
              </a:solidFill>
              <a:latin typeface="Book Antiqua"/>
              <a:ea typeface="DejaVu Sans"/>
            </a:rPr>
            <a:t>70%</a:t>
          </a:r>
          <a:endParaRPr b="0" sz="28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B796B7-D716-4FE4-8DD1-579BC9B4AF7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7FCBA2-0B73-48D9-92C4-2F4D2BF993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E5EA43-6F0C-411E-8361-98CA69E271A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7648A8-DA39-4AE5-AE81-BEF9789FAC5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1BE16F-D3B4-414C-98F8-A3FCC1BE25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C8A06A-BF42-4235-9483-EEF0BAD712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112D6D-B40A-4FBE-B157-0DC35783C7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02F916-F54A-443D-BA9B-3205676899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E57AA8-FE4C-47F8-B501-0EC2C95FB2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4B172D-42CE-416A-8CCA-829DC17A97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E9C496-565B-48AC-A1FA-47061B9894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0F1376-FE0D-4AFF-BE22-3868A0057D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6217920" y="9567000"/>
            <a:ext cx="5851440" cy="5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13167360" y="9567000"/>
            <a:ext cx="4205520" cy="5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981415B-4BA7-4629-A12A-2CB3823F6C0B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914400" y="9567000"/>
            <a:ext cx="4205520" cy="5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19.png"/><Relationship Id="rId5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microsoft.com/office/2007/relationships/hdphoto" Target="../media/hdphoto6.wdp"/><Relationship Id="rId59" Type="http://schemas.openxmlformats.org/officeDocument/2006/relationships/chart" Target="../charts/chart48.xml"/><Relationship Id="rId60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microsoft.com/office/2007/relationships/hdphoto" Target="../media/hdphoto1.wdp"/><Relationship Id="rId59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microsoft.com/office/2007/relationships/hdphoto" Target="../media/hdphoto7.wdp"/><Relationship Id="rId59" Type="http://schemas.openxmlformats.org/officeDocument/2006/relationships/image" Target="../media/image22.png"/><Relationship Id="rId60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microsoft.com/office/2007/relationships/hdphoto" Target="../media/hdphoto2.wdp"/><Relationship Id="rId59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microsoft.com/office/2007/relationships/hdphoto" Target="../media/hdphoto3.wdp"/><Relationship Id="rId59" Type="http://schemas.openxmlformats.org/officeDocument/2006/relationships/image" Target="../media/image21.png"/><Relationship Id="rId60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microsoft.com/office/2007/relationships/hdphoto" Target="../media/hdphoto4.wdp"/><Relationship Id="rId59" Type="http://schemas.openxmlformats.org/officeDocument/2006/relationships/chart" Target="../charts/chart45.xml"/><Relationship Id="rId60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microsoft.com/office/2007/relationships/hdphoto" Target="../media/hdphoto5.wdp"/><Relationship Id="rId59" Type="http://schemas.openxmlformats.org/officeDocument/2006/relationships/chart" Target="../charts/chart46.xml"/><Relationship Id="rId60" Type="http://schemas.openxmlformats.org/officeDocument/2006/relationships/chart" Target="../charts/chart47.xml"/><Relationship Id="rId6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8.png"/><Relationship Id="rId31" Type="http://schemas.openxmlformats.org/officeDocument/2006/relationships/image" Target="../media/image2.png"/><Relationship Id="rId32" Type="http://schemas.openxmlformats.org/officeDocument/2006/relationships/image" Target="../media/image9.png"/><Relationship Id="rId33" Type="http://schemas.openxmlformats.org/officeDocument/2006/relationships/image" Target="../media/image10.png"/><Relationship Id="rId34" Type="http://schemas.openxmlformats.org/officeDocument/2006/relationships/image" Target="../media/image10.png"/><Relationship Id="rId35" Type="http://schemas.openxmlformats.org/officeDocument/2006/relationships/image" Target="../media/image10.png"/><Relationship Id="rId36" Type="http://schemas.openxmlformats.org/officeDocument/2006/relationships/image" Target="../media/image10.png"/><Relationship Id="rId37" Type="http://schemas.openxmlformats.org/officeDocument/2006/relationships/image" Target="../media/image10.png"/><Relationship Id="rId38" Type="http://schemas.openxmlformats.org/officeDocument/2006/relationships/image" Target="../media/image3.png"/><Relationship Id="rId39" Type="http://schemas.openxmlformats.org/officeDocument/2006/relationships/image" Target="../media/image4.png"/><Relationship Id="rId40" Type="http://schemas.openxmlformats.org/officeDocument/2006/relationships/image" Target="../media/image15.png"/><Relationship Id="rId41" Type="http://schemas.openxmlformats.org/officeDocument/2006/relationships/image" Target="../media/image16.png"/><Relationship Id="rId42" Type="http://schemas.openxmlformats.org/officeDocument/2006/relationships/image" Target="../media/image15.png"/><Relationship Id="rId43" Type="http://schemas.openxmlformats.org/officeDocument/2006/relationships/image" Target="../media/image16.png"/><Relationship Id="rId44" Type="http://schemas.openxmlformats.org/officeDocument/2006/relationships/image" Target="../media/image17.png"/><Relationship Id="rId45" Type="http://schemas.openxmlformats.org/officeDocument/2006/relationships/image" Target="../media/image16.png"/><Relationship Id="rId46" Type="http://schemas.openxmlformats.org/officeDocument/2006/relationships/image" Target="../media/image16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5.png"/><Relationship Id="rId50" Type="http://schemas.openxmlformats.org/officeDocument/2006/relationships/image" Target="../media/image16.png"/><Relationship Id="rId51" Type="http://schemas.openxmlformats.org/officeDocument/2006/relationships/image" Target="../media/image15.png"/><Relationship Id="rId52" Type="http://schemas.openxmlformats.org/officeDocument/2006/relationships/image" Target="../media/image16.png"/><Relationship Id="rId53" Type="http://schemas.openxmlformats.org/officeDocument/2006/relationships/image" Target="../media/image17.png"/><Relationship Id="rId54" Type="http://schemas.openxmlformats.org/officeDocument/2006/relationships/image" Target="../media/image16.png"/><Relationship Id="rId55" Type="http://schemas.openxmlformats.org/officeDocument/2006/relationships/image" Target="../media/image16.png"/><Relationship Id="rId56" Type="http://schemas.openxmlformats.org/officeDocument/2006/relationships/image" Target="../media/image18.png"/><Relationship Id="rId57" Type="http://schemas.openxmlformats.org/officeDocument/2006/relationships/image" Target="../media/image20.png"/><Relationship Id="rId5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42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3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6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2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3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9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5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1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7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3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9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5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sp>
        <p:nvSpPr>
          <p:cNvPr id="98" name="TextBox 58"/>
          <p:cNvSpPr/>
          <p:nvPr/>
        </p:nvSpPr>
        <p:spPr>
          <a:xfrm>
            <a:off x="457200" y="3004920"/>
            <a:ext cx="17830080" cy="11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7000" spc="-1" strike="noStrike">
                <a:solidFill>
                  <a:srgbClr val="000000"/>
                </a:solidFill>
                <a:latin typeface="Book Antiqua"/>
                <a:ea typeface="DejaVu Sans"/>
              </a:rPr>
              <a:t>ПУБЛИЧНЫЙ ОТЧЕТ</a:t>
            </a:r>
            <a:endParaRPr b="0" lang="ru-RU" sz="7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59"/>
          <p:cNvSpPr/>
          <p:nvPr/>
        </p:nvSpPr>
        <p:spPr>
          <a:xfrm>
            <a:off x="457200" y="4467960"/>
            <a:ext cx="17830080" cy="38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00000"/>
                </a:solidFill>
                <a:latin typeface="Book Antiqua"/>
                <a:ea typeface="DejaVu Sans"/>
              </a:rPr>
              <a:t>муниципальное бюджетное учреждение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00000"/>
                </a:solidFill>
                <a:latin typeface="Book Antiqua"/>
                <a:ea typeface="DejaVu Sans"/>
              </a:rPr>
              <a:t>дополнительного образования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00000"/>
                </a:solidFill>
                <a:latin typeface="Book Antiqua"/>
                <a:ea typeface="DejaVu Sans"/>
              </a:rPr>
              <a:t>детская школа искусств «Форте» 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00000"/>
                </a:solidFill>
                <a:latin typeface="Book Antiqua"/>
                <a:ea typeface="DejaVu Sans"/>
              </a:rPr>
              <a:t>городского округа Тольятти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за 2022 – 2023 учебный год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Рисунок 60" descr=""/>
          <p:cNvPicPr/>
          <p:nvPr/>
        </p:nvPicPr>
        <p:blipFill>
          <a:blip r:embed="rId57"/>
          <a:stretch/>
        </p:blipFill>
        <p:spPr>
          <a:xfrm>
            <a:off x="762120" y="297360"/>
            <a:ext cx="2537640" cy="357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593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94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95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96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97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98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99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0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1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2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3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4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5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6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7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8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09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0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1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2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3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4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5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6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7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8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19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0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1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2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3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4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5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6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7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8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29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0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1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2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3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4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5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6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7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8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39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0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1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2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3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4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5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6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7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8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49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650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Образовательная деятельность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Прямоугольник 59"/>
          <p:cNvSpPr/>
          <p:nvPr/>
        </p:nvSpPr>
        <p:spPr>
          <a:xfrm>
            <a:off x="927720" y="1887480"/>
            <a:ext cx="15577200" cy="580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Учреждение проводит образовательную деятельность на площадях учебных корпусов в соответствии с заключенными договорами безвозмездного пользования муниципальным имуществом: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Договор № 2947 безвозмездного пользования муниципальным имуществом от  31.12.2013 года по адресу: б-р Гая, 3.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Договор № 108 безвозмездного пользования муниципальным имуществом от 03.02.2021 года по адресу: ул. 40 лет Победы, 106 (МБУ «Школа №81»).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Договор № 49  безвозмездного пользования муниципальным имуществом от 08.06.2017 года по адресу: ул. Автостроителей, 92 (МБУ «Школа №72»).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Договор № 3 б/п безвозмездного пользования муниципальным имуществом от 16.09.2021 года по адресу: ул. Автостроителей, 84 (МБУ «Школа №66»).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653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54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55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56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57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58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59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0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1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2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3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4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5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6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7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8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69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0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1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2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3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4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5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6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7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8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79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0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1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2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3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4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5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6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7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8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89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0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1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2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3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4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5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6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7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8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699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0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1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2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3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4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5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6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7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8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09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710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Цели и задачи работы учреждения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Прямоугольник 59"/>
          <p:cNvSpPr/>
          <p:nvPr/>
        </p:nvSpPr>
        <p:spPr>
          <a:xfrm>
            <a:off x="927720" y="1373400"/>
            <a:ext cx="16815240" cy="80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Цель: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Создание условий для повышения эффективности и качества образовательного процесса через компетентностное развитие всех участников образовательного процесса.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Задачи обучения: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Создать условия для роста качества образовательного процесса путем внедрения в педагогическую практику современных методов и технологий обучения;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Дифференцировать психолого-педагогическое сопровождение работы с детьми разной степени одаренности.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Задача воспитания: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Способствовать формированию гражданско-патриотического создания, интереса и уважения к традициям народной культуры, самобытному региональному творчеству.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Задача развития: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Формировать комфортную образовательную среду как необходимое условие разностороннего развития обучающихся.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713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714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15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16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17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18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19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0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1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2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3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4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5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6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7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8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29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0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1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2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3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4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5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6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7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8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39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0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1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2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3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4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5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6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7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8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49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0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1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2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3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4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5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6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7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8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59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0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1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2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3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4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5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6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7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8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69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770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Реализуемые образовательные программы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71" name="Таблица 62"/>
          <p:cNvGraphicFramePr/>
          <p:nvPr/>
        </p:nvGraphicFramePr>
        <p:xfrm>
          <a:off x="1740960" y="3066480"/>
          <a:ext cx="15226200" cy="2924640"/>
        </p:xfrm>
        <a:graphic>
          <a:graphicData uri="http://schemas.openxmlformats.org/drawingml/2006/table">
            <a:tbl>
              <a:tblPr/>
              <a:tblGrid>
                <a:gridCol w="15226560"/>
              </a:tblGrid>
              <a:tr h="7714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Дополнительные предпрофессиональные общеобразовательные программы</a:t>
                      </a:r>
                      <a:endParaRPr b="0" lang="ru-RU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Дополнительные общеразвивающие образовательные программы</a:t>
                      </a:r>
                      <a:endParaRPr b="0" lang="ru-RU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773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774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75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76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77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78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79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0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1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2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3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4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5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6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7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8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89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0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1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2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3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4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5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6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7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8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799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0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1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2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3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4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5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6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7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8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09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0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1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2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3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4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5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6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7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8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19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0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1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2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3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4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5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6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7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8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29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830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Контингент обучающихся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31" name="Объект 59"/>
          <p:cNvGraphicFramePr/>
          <p:nvPr/>
        </p:nvGraphicFramePr>
        <p:xfrm>
          <a:off x="3107160" y="2659680"/>
          <a:ext cx="12911400" cy="88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sp>
        <p:nvSpPr>
          <p:cNvPr id="834" name="Прямоугольник 59"/>
          <p:cNvSpPr/>
          <p:nvPr/>
        </p:nvSpPr>
        <p:spPr>
          <a:xfrm>
            <a:off x="838080" y="1837080"/>
            <a:ext cx="16904880" cy="23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Контингент обучающихся в учреждении -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 679 человек. 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Из них на бюджетном отделении обучается 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480 учащихся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, на отделении дополнительных платных образовательных услуг - 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199 учащихся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.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Также 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228 человек 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получают платные услуги в качестве дополнительной к бюджетной. Сохранность контингента обучающихся бюджетного отделения по состоянию на 20.04.2023 года составляет 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98%.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836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37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38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39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0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1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2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3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4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5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6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7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8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49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0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1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2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3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4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5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6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7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8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59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0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1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2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3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4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5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6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7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8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69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0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1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2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3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4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5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6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7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8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79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0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1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2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3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4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5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6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7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8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89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90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91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92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893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Осуществление образовательной деятельности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94" name="Таблица 62"/>
          <p:cNvGraphicFramePr/>
          <p:nvPr/>
        </p:nvGraphicFramePr>
        <p:xfrm>
          <a:off x="2253240" y="1827360"/>
          <a:ext cx="14193720" cy="7189560"/>
        </p:xfrm>
        <a:graphic>
          <a:graphicData uri="http://schemas.openxmlformats.org/drawingml/2006/table">
            <a:tbl>
              <a:tblPr/>
              <a:tblGrid>
                <a:gridCol w="7097040"/>
                <a:gridCol w="7097040"/>
              </a:tblGrid>
              <a:tr h="771480">
                <a:tc row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Музыкальное отделение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Бюджетное отделение – </a:t>
                      </a: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258 чел.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Внебюджетное отделение – </a:t>
                      </a: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26 чел.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Хореографическое отделение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Бюджетное отделение – </a:t>
                      </a: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119 чел.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80">
                <a:tc row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Художественное отделение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Бюджетное отделение – </a:t>
                      </a: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90 чел.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Внебюджетное отделение – </a:t>
                      </a: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14 чел.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80">
                <a:tc row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Театральное отделение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Бюджетное отделение – </a:t>
                      </a: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13 чел.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Внебюджетное отделение – </a:t>
                      </a: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20 чел.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Программа раннего развития детей дошкольного возраста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Внебюджетное отделение – </a:t>
                      </a: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53 чел.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Программа эстетического развития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Внебюджетное отделение – </a:t>
                      </a: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86 чел.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896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97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98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899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0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1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2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3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4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5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6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7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8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09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0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1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2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3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4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5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6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7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8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19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0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1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2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3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4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5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6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7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8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29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0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1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2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3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4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5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6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7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8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39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0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1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2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3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4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5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6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7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8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49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50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51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52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953" name="TextBox 58"/>
          <p:cNvSpPr/>
          <p:nvPr/>
        </p:nvSpPr>
        <p:spPr>
          <a:xfrm>
            <a:off x="647640" y="71208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Конкурсная и социокультурная деятельность, достижения обучающихся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54" name="Таблица 61"/>
          <p:cNvGraphicFramePr/>
          <p:nvPr/>
        </p:nvGraphicFramePr>
        <p:xfrm>
          <a:off x="2038680" y="3004920"/>
          <a:ext cx="14997600" cy="4162320"/>
        </p:xfrm>
        <a:graphic>
          <a:graphicData uri="http://schemas.openxmlformats.org/drawingml/2006/table">
            <a:tbl>
              <a:tblPr/>
              <a:tblGrid>
                <a:gridCol w="3750120"/>
                <a:gridCol w="2810880"/>
                <a:gridCol w="2812320"/>
                <a:gridCol w="2812320"/>
                <a:gridCol w="2812320"/>
              </a:tblGrid>
              <a:tr h="132624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Статус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конкурса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Количество конкурсов 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2021-2022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Количество конкурсов 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2022-2023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Количество достижений 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2021-2022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Количество достижений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2022-2023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2080"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Международный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42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44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64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199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2080"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Всероссийский 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20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30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50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114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2080"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Межрегиональный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7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25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22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2080"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Региональный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20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23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35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152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2080"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Городской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15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25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90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212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2080"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ВСЕГО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104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126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alibri"/>
                        </a:rPr>
                        <a:t>264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699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955" name="Прямоугольник 62"/>
          <p:cNvSpPr/>
          <p:nvPr/>
        </p:nvSpPr>
        <p:spPr>
          <a:xfrm>
            <a:off x="927720" y="7353360"/>
            <a:ext cx="16904880" cy="23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В таблице представлен сравнительный анализ результатов участия солистов, творческих ученических музыкальных, хореографических и театральных коллективов, а также обучающихся на художественном отделении в городских, областных, всероссийских и международных конкурсах, фестивалях за два отчетных периода.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6" name="Прямоугольник 63"/>
          <p:cNvSpPr/>
          <p:nvPr/>
        </p:nvSpPr>
        <p:spPr>
          <a:xfrm>
            <a:off x="990720" y="1720080"/>
            <a:ext cx="16904880" cy="12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В течение 2022-2023 года учащиеся достойно представляли учреждение в 125-ти мероприятиях состязательного (конкурсного) характера  различных уровней: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object 2" descr=""/>
          <p:cNvPicPr/>
          <p:nvPr/>
        </p:nvPicPr>
        <p:blipFill>
          <a:blip r:embed="rId1"/>
          <a:stretch/>
        </p:blipFill>
        <p:spPr>
          <a:xfrm>
            <a:off x="0" y="15372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958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959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0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1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2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3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4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5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6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7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8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69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0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1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2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3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4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5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6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7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8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79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80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81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82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83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84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85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86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87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88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89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90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91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92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93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94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95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96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97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98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999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00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01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02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03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04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05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06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07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08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09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10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11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12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13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14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015" name="TextBox 61"/>
          <p:cNvSpPr/>
          <p:nvPr/>
        </p:nvSpPr>
        <p:spPr>
          <a:xfrm>
            <a:off x="1165680" y="1445040"/>
            <a:ext cx="16134480" cy="76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В 2022 году продолжается реализация социокультурных проектов на разных уровнях.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На межрегиональном уровне — проведен четвертый конкурс исполнителей на народных инструментах </a:t>
            </a:r>
            <a:r>
              <a:rPr b="1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«От Волги до Енисея» имени Андрея Кокорина. </a:t>
            </a: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На региональном уровне — проведен второй Региональный конкурс по чтению с листа обучающихся ДМШ, ДШИ, студентов средних специальных учебных заведений</a:t>
            </a:r>
            <a:r>
              <a:rPr b="1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 «Вижу. Слышу. Играю»</a:t>
            </a: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. На областном уровне -  открытый областной конкурс пианистов</a:t>
            </a:r>
            <a:r>
              <a:rPr b="1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 «Музыкальный калейдоскоп». </a:t>
            </a: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Конкурс по народному пению и декоративно-прикладному искусству </a:t>
            </a:r>
            <a:r>
              <a:rPr b="1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«Мир через культуру» </a:t>
            </a: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приобрел статус областного и в настоящее время является региональным этапом большого Всероссийского фестиваля детского и юношеского творчества по направлениям «Исполнительское (вокально-инструментальное) и «Декоративно-прикладное».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В течение года было подготовлено и проведено более 30 внешкольных мероприятий: продолжила работу «Школьная филармония», проводились концерты и выставки обучающихся, посещались концерты Тольяттинской филармонии по абонементам №1 «Классика-детям», №9 «Steinway-вечера», №17 «Ступени мастерства», №4 «Солист + оркестр», гастрольные концерты, выставки художественного творчества. На городском уровне продолжили свою работы следующие социально-значимые проекты:  выступления солистов народного отделения учреждения в рамках абонемента №17 Тольяттинской филармонии «Ступени мастерства», межведомственный проект «Мир искусства – детям».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TextBox 62"/>
          <p:cNvSpPr/>
          <p:nvPr/>
        </p:nvSpPr>
        <p:spPr>
          <a:xfrm>
            <a:off x="647640" y="71208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Конкурсная и социокультурная деятельность, достижения обучающихся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018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019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20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21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22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23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24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25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26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27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28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29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30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31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32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33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34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35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36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37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38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39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0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1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2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3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4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5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6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7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8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9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0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1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2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3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4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5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6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7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8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9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0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1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2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3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4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5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6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7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8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9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70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71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72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73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74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075" name="TextBox 61"/>
          <p:cNvSpPr/>
          <p:nvPr/>
        </p:nvSpPr>
        <p:spPr>
          <a:xfrm>
            <a:off x="1165680" y="1445040"/>
            <a:ext cx="16134480" cy="75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По результатам XIX Межрегионального конкурса профессионального мастерства в сфере художественного образования «Волжский проспект - 2022» (г. Самара) 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звание «Лучший преподаватель детской школы искусств Самарской области»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 присвоено преподавателю отделения народных инструментов Козьминой Е.П. Дипломами лауреатов I степени конкурса в номинации «Сольный концерт» награждены: Левашова Л.Е., Козьмина Е.П., Дипломами лауреатов II степени в номинации «Исполнительское мастерство» - Ковшова А.Г. и  Евполаева Ю.А., Дипломом конкурса в номинации «Научно-методическая деятельность» -  Гладкова К.В.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Преподаватели активно участвовали в программах повышения педагогического мастерства: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ОЦ «Сириус», г. Сочи (Колокольникова Т.Ю.); Международной академии фортепианного искусства, г. Бузулук (Мухина Е.Ю., Долгих Л.А.); Декада народной музыки, г. Ульяновск (Ковшова А.Г.); Всероссийский творческий проект «Встреча с театром», г. Тольятти (Левашова Л. Е., Макарова Е.М., Антонова Т.В., Тарасевич И.А.); мастер-классах в рамках конкурсных мероприятий в гг. Казань, Москва (Козьмина Е.П., Салтыкова Ю.А.).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6" name="TextBox 62"/>
          <p:cNvSpPr/>
          <p:nvPr/>
        </p:nvSpPr>
        <p:spPr>
          <a:xfrm>
            <a:off x="647640" y="71208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Достижения преподавателей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078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079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0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1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2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3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4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5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6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7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8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9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0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1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2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3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4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5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6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7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8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9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0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1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2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3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4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5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6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7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8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9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0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1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2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3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4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5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6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7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8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9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0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1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2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3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4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5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6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7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8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9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30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31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32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33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34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135" name="TextBox 61"/>
          <p:cNvSpPr/>
          <p:nvPr/>
        </p:nvSpPr>
        <p:spPr>
          <a:xfrm>
            <a:off x="1165680" y="1445040"/>
            <a:ext cx="16134480" cy="66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В 2022 году обучающиеся школы награждены именными стипендиями и премиями: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6" name="TextBox 62"/>
          <p:cNvSpPr/>
          <p:nvPr/>
        </p:nvSpPr>
        <p:spPr>
          <a:xfrm>
            <a:off x="647640" y="71208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Наличие обучающихся - стипендиатов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37" name="Таблица 58"/>
          <p:cNvGraphicFramePr/>
          <p:nvPr/>
        </p:nvGraphicFramePr>
        <p:xfrm>
          <a:off x="1704240" y="2428920"/>
          <a:ext cx="15595560" cy="7507080"/>
        </p:xfrm>
        <a:graphic>
          <a:graphicData uri="http://schemas.openxmlformats.org/drawingml/2006/table">
            <a:tbl>
              <a:tblPr/>
              <a:tblGrid>
                <a:gridCol w="6961680"/>
                <a:gridCol w="5116680"/>
                <a:gridCol w="3517560"/>
              </a:tblGrid>
              <a:tr h="95400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Наименование 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награды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Ф.И.  обучающегося, отделение, инструмент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Ф.И.О. преподавателя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5799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Именная стипендия главы администрации г.о. Тольятти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Яковлева Алиса хореографическое отделение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Левашова Л.Е.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 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9540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Премия Губернатора Самарской области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Воробьев Макар 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отделение народных  инструментов, домра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Салтыкова Ю.А.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9540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Премия Губернатора Самарской области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Чепухова Ольга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отделение народных  инструментов, аккордеон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Козьмина Е.П.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8413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Именная стипендия заслуженного работника культуры РФ, почетного гражданина Тольятти 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В.М. Свердлова для талантливых детей-музыкантов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Кокорин Михаил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отделение народных  инструментов, аккордеон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Ковшова А.Г.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9540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Именная стипендия заслуженного работника культуры РФ, почетного гражданина Тольятти 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В.М. Свердлова для талантливых детей-музыкантов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Карпова Анна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отделение народных  инструментов, домра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Орлова О.Н.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139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140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41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42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43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44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45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46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47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48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49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0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1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2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3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4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5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6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7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8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9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0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1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2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3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4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5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6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7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8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9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0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1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2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3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4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5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6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7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8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9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0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1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2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3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4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5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6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7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8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9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90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91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92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93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94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95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196" name="TextBox 61"/>
          <p:cNvSpPr/>
          <p:nvPr/>
        </p:nvSpPr>
        <p:spPr>
          <a:xfrm>
            <a:off x="1165680" y="1701000"/>
            <a:ext cx="16134480" cy="351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В 2022 году 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хореографический коллектив Детский театр танца «Плясицы» 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под руководством Левашовой Л.Е. успешно прошел аттестацию и подтвердил звание 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Образцового коллектива. 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Следующая аттестация коллектива состоится в 2027 году.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В 2023 году 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Оркестр русских народных инструментов «Карусель» 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под руководством Ковшовой А.Г. подготовил и представил членам аттестационной комиссии концертную программу на присвоение 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звания «Образцового коллектива». 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Результаты рассмотрения будут известны в июне 2023 года.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7" name="TextBox 62"/>
          <p:cNvSpPr/>
          <p:nvPr/>
        </p:nvSpPr>
        <p:spPr>
          <a:xfrm>
            <a:off x="647640" y="71208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Наличие образцовых творческих коллективов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02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03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4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5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6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7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8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09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0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1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2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3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4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5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6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7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8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19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0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5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6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1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2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8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4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0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6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59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Содержание публичного отчета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Прямоугольник 63"/>
          <p:cNvSpPr/>
          <p:nvPr/>
        </p:nvSpPr>
        <p:spPr>
          <a:xfrm>
            <a:off x="812880" y="1355400"/>
            <a:ext cx="15577200" cy="877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Общая характеристика  образовательного учреждения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Структура управления учреждением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Нормативная деятельность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Кадровый состав учреждения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Уровень образования и квалификации педагогических работников учреждения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Рост кадрового потенциала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Образовательная деятельность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Цели и задачи работы учреждения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Реализуемые образовательные программы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Контингент обучающихся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Осуществление образовательной деятельности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Конкурсная и социокультурная деятельность, достижения обучающихся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Достижения преподавателей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Наличие обучающихся - стипендиатов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Наличие образцовых творческих коллективов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Приносящая доход деятельность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Факт поступлений от приносящей доход деятельности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Материально-техническое обеспечение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  <a:ea typeface="DejaVu Sans"/>
              </a:rPr>
              <a:t>Выводы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199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200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01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02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03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04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05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06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07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08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09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0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1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2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3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4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5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6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7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8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19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0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1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2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3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4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5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6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7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8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29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0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1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2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3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4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5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6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7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8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39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0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1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2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3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4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5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6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7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8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49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50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51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52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53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54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55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256" name="TextBox 58"/>
          <p:cNvSpPr/>
          <p:nvPr/>
        </p:nvSpPr>
        <p:spPr>
          <a:xfrm>
            <a:off x="647640" y="71208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Приносящая доход деятельность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57" name="Таблица 61"/>
          <p:cNvGraphicFramePr/>
          <p:nvPr/>
        </p:nvGraphicFramePr>
        <p:xfrm>
          <a:off x="1237680" y="5372280"/>
          <a:ext cx="15620040" cy="4176000"/>
        </p:xfrm>
        <a:graphic>
          <a:graphicData uri="http://schemas.openxmlformats.org/drawingml/2006/table">
            <a:tbl>
              <a:tblPr/>
              <a:tblGrid>
                <a:gridCol w="12691440"/>
                <a:gridCol w="2928960"/>
              </a:tblGrid>
              <a:tr h="57672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IV Межрегиональный конкурс-фестиваль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исполнителей на народных инструментах «От Волги до Енисея» им. А. Кокорина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90 участников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57672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Областной конкурс по народному пению и декоративно – прикладному творчеству «Мир через культуру»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67 участников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57672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Открытый областной конкурс «Музыкальный калейдоскоп»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120 участников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57672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Второй регионального конкурса по чтению с листа «ВИЖУ, СЛЫШУ,  ИГРАЮ» 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71 участник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258" name="Прямоугольник 62"/>
          <p:cNvSpPr/>
          <p:nvPr/>
        </p:nvSpPr>
        <p:spPr>
          <a:xfrm>
            <a:off x="1059840" y="1687680"/>
            <a:ext cx="16815240" cy="351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На отделении платных образовательных услуг в учреждении обучается 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160 учащихся. 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Обучение осуществляется по программам, не предусмотренными соответствующими образовательными программами и федеральными государственными требованиями к программам. 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Перечень дополнительных платных образовательных услуг ежегодно корректируется с учетом спроса на образовательные услуги со стороны потребителей.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За счет иной, приносящей доход деятельности,  на базе школы были проведены: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260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261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62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63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64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65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66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67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68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69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0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1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2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3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4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5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6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7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8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79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0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1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2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3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4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5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6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7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8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89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0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1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2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3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4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5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6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7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8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299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0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1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2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3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4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5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6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7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8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09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10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11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12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13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14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15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16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317" name="TextBox 58"/>
          <p:cNvSpPr/>
          <p:nvPr/>
        </p:nvSpPr>
        <p:spPr>
          <a:xfrm>
            <a:off x="647640" y="71208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Факт поступлений от приносящей доход деятельности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8" name="Рисунок 59" descr=""/>
          <p:cNvPicPr/>
          <p:nvPr/>
        </p:nvPicPr>
        <p:blipFill>
          <a:blip r:embed="rId59"/>
          <a:srcRect l="2135" t="14674" r="9349" b="10403"/>
          <a:stretch/>
        </p:blipFill>
        <p:spPr>
          <a:xfrm>
            <a:off x="3118320" y="5903640"/>
            <a:ext cx="11717640" cy="368316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1319" name="TextBox 61"/>
          <p:cNvSpPr/>
          <p:nvPr/>
        </p:nvSpPr>
        <p:spPr>
          <a:xfrm>
            <a:off x="11308680" y="6365160"/>
            <a:ext cx="105228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5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4226,7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0" name="TextBox 62"/>
          <p:cNvSpPr/>
          <p:nvPr/>
        </p:nvSpPr>
        <p:spPr>
          <a:xfrm>
            <a:off x="11665080" y="8344080"/>
            <a:ext cx="105228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5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4441,9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1" name="TextBox 64"/>
          <p:cNvSpPr/>
          <p:nvPr/>
        </p:nvSpPr>
        <p:spPr>
          <a:xfrm>
            <a:off x="1051560" y="1566360"/>
            <a:ext cx="16248960" cy="41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Факт поступлений от приносящей доход деятельности в целом по видам доходов составил 4441,9 тысяч рублей, что на 215,2 тысячи рублей больше запланированной учреждением суммы. План от приносящей доход деятельности в отчетный период выполнен на 105,1 %, в том числе: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- доходы от оказания платных дополнительных образовательных услуг составили 3997,8 тысяч рублей, что на 136,8 тысяч рублей больше установленного плана. Исполнение плана составило 103,5%; 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- доходы по иным платным услугам (проведение конкурсов) составили 143,5 тысяч рублей, что на 88,5 тысяч рублей больше запланированной учреждением суммы. Исполнение плана – 260,7%.;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- доходы от безвозмездных пожертвований составили 15,7 тысяч рублей, исполнение плана – 100%.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323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324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25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26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27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28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29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0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1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2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3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4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5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6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7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8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39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0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1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2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3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4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5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6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7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8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49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0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1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2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3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4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5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6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7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8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59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0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1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2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3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4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5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6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7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8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69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0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1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2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3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4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5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6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7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8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79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380" name="TextBox 58"/>
          <p:cNvSpPr/>
          <p:nvPr/>
        </p:nvSpPr>
        <p:spPr>
          <a:xfrm>
            <a:off x="647640" y="71208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Материально – техническое обеспечение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1" name="Прямоугольник 61"/>
          <p:cNvSpPr/>
          <p:nvPr/>
        </p:nvSpPr>
        <p:spPr>
          <a:xfrm>
            <a:off x="1344960" y="6819840"/>
            <a:ext cx="15577200" cy="180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Библиотечный фонд учреждения насчитывает 6187 экземпляров учебной, учебно-методической и иной литературы. В распоряжении работников и обучающихся в наличии имеется медиатека, насчитывающая 228 единиц  электронных носителей информации.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82" name="Таблица 62"/>
          <p:cNvGraphicFramePr/>
          <p:nvPr/>
        </p:nvGraphicFramePr>
        <p:xfrm>
          <a:off x="3158640" y="2225160"/>
          <a:ext cx="12134160" cy="4543200"/>
        </p:xfrm>
        <a:graphic>
          <a:graphicData uri="http://schemas.openxmlformats.org/drawingml/2006/table">
            <a:tbl>
              <a:tblPr/>
              <a:tblGrid>
                <a:gridCol w="989280"/>
                <a:gridCol w="7329240"/>
                <a:gridCol w="3816000"/>
              </a:tblGrid>
              <a:tr h="67248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№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п/п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Наименование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Количество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3624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1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Компьютеры и ноутбуки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38 шт.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8520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2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Интерактивные доски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2 шт.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8520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3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Проекторы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3 шт.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3624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4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Телевизоры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4 шт.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3624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5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Общая площадь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3266,8 кв. м.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6612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6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Оборудованные классы (учебные)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1987,6 кв. м.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3624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7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Другая площадь                                                                                             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Book Antiqua"/>
                          <a:ea typeface="Courier New"/>
                        </a:rPr>
                        <a:t>1279,2  кв. м.</a:t>
                      </a:r>
                      <a:endParaRPr b="0" lang="ru-RU" sz="2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384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385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86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87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88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89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0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1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2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3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4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5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6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7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8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399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0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1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2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3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4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5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6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7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8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09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0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1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2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3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4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5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6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7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8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19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0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1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2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3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4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5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6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7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8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29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0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1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2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3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4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5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6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7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8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39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40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441" name="Прямоугольник 61"/>
          <p:cNvSpPr/>
          <p:nvPr/>
        </p:nvSpPr>
        <p:spPr>
          <a:xfrm>
            <a:off x="927720" y="1887480"/>
            <a:ext cx="16462080" cy="66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В отчетном периоде были осуществлены приобретения, а также выполнены следующие виды работ: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42" name="Таблица 63"/>
          <p:cNvGraphicFramePr/>
          <p:nvPr/>
        </p:nvGraphicFramePr>
        <p:xfrm>
          <a:off x="1143000" y="3210480"/>
          <a:ext cx="16246800" cy="6386760"/>
        </p:xfrm>
        <a:graphic>
          <a:graphicData uri="http://schemas.openxmlformats.org/drawingml/2006/table">
            <a:tbl>
              <a:tblPr/>
              <a:tblGrid>
                <a:gridCol w="1109160"/>
                <a:gridCol w="15138000"/>
              </a:tblGrid>
              <a:tr h="3326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№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За счет средств от приносящей доход деятельности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60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Осуществлен проект узла учета тепловой энергии – 32,0 тысячи рублей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5126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Осуществлена реконструкция узла учета тепловой энергии – 304,0 тысячи рублей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5126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Приобретены энергосберегающие светильники – 35,0 тысяч рублей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60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Выполнен ремонт крыльца центрального входа – 109,9 тысяч рублей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60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Выполнен монтаж видеокамеры и видеорегистратора – 24,8 тысяч рублей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60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Проведена специальная оценка условий труда – 32,4 тысячи рублей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60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Проведена оценка профессиональных рисков – 25,2 тысячи рублей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48480">
                <a:tc>
                  <a:txBody>
                    <a:bodyPr lIns="68400" rIns="68400" anchor="t">
                      <a:noAutofit/>
                    </a:bodyPr>
                    <a:p>
                      <a:endParaRPr b="0" lang="ru-RU" sz="2000" spc="-1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На безвозмездной основе учреждение получило основных средств на сумму 52,5 тысяч рублей, в том числе: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460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Ноутбук – 41,3 тысячи рублей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034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Рециркуляторы (обеззараживатели воздуха) – 5,2 тысячи рублей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034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Металлодетекторы – 6 тысяч рублей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03480">
                <a:tc>
                  <a:txBody>
                    <a:bodyPr lIns="68400" rIns="68400" anchor="t">
                      <a:noAutofit/>
                    </a:bodyPr>
                    <a:p>
                      <a:endParaRPr b="0" lang="ru-RU" sz="2000" spc="-1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В результате безвозмездной передачи от Департамента городского хозяйства было принято основное средство на сумму – 19,1 тысяч рублей, в том числе: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034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Book Antiqua"/>
                        </a:rPr>
                        <a:t>Контейнер для раздельного складирования ТКО – 19,1 тысяч рубле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443" name="TextBox 62"/>
          <p:cNvSpPr/>
          <p:nvPr/>
        </p:nvSpPr>
        <p:spPr>
          <a:xfrm>
            <a:off x="647640" y="71208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Материально – техническое обеспечение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4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445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446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47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48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49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0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1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2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3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4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5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6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7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8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59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0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1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2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3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4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5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6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7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8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69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0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1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2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3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4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5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6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7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8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79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0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1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2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3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4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5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6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7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8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89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0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1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2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3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4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5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6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7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8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499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00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01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502" name="TextBox 58"/>
          <p:cNvSpPr/>
          <p:nvPr/>
        </p:nvSpPr>
        <p:spPr>
          <a:xfrm>
            <a:off x="1143000" y="80136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Выводы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3" name="Прямоугольник 61"/>
          <p:cNvSpPr/>
          <p:nvPr/>
        </p:nvSpPr>
        <p:spPr>
          <a:xfrm>
            <a:off x="927720" y="1445400"/>
            <a:ext cx="16462080" cy="762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1. Организация управленческой деятельности соответствует Уставу учреждения. Структура учреждения и система управления достаточны и эффективны для обеспечения выполнения функций в сфере дополнительного образования в соответствии с действующим законодательством Российской Федерации. Нормативно-правовая база учреждения разрабатывается в соответствии с Федеральными Законами и Уставом учреждения.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2. Педагогический коллектив учреждения обладает достаточным уровнем теоретической, методической и психолого-педагогической подготовки, владеет современными информационно-коммуникативными технологиями, позволяющими качественно решать образовательные задачи как в процессе обучения, так и во внеурочной деятельности. Преподаватели результативно участвуют в проводимых конкурсах профессионального мастерства и в программах повышения педагогического мастерства (Москва, Сочи, Казань, Ульяновск, Самара, Тольятти и др.). В отчетном периоде педагогические работники в мероприятиях конкурсного характера получили 98 наград за успешное участие (20 международных, 22 всероссийских, 13 межрегиональных, 32 региональных, 11 городских).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3. Образовательный процесс в учреждении осуществляется в соответствии разработанными и утвержденными в установленном порядке образовательными программами, в том числе программами, направленными на индивидуальную траекторию развития обучающихся, а также обучающихся с ограниченными возможностями здоровья. В образовательную деятельность по мере необходимости включаются новые, перспективные программы обучения учащихся.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505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506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07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08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09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0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1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2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3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4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5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6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7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8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19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0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1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2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3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4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5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6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7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8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29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0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1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2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3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4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5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6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7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8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39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0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1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2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3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4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5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6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7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8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49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0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1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2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3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4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5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6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7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8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59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60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61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562" name="TextBox 58"/>
          <p:cNvSpPr/>
          <p:nvPr/>
        </p:nvSpPr>
        <p:spPr>
          <a:xfrm>
            <a:off x="1143000" y="801360"/>
            <a:ext cx="1763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Выводы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3" name="Прямоугольник 61"/>
          <p:cNvSpPr/>
          <p:nvPr/>
        </p:nvSpPr>
        <p:spPr>
          <a:xfrm>
            <a:off x="927720" y="1445400"/>
            <a:ext cx="16462080" cy="813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4. Обучающиеся школы достойно представляли учреждение в 125-ти мероприятиях состязательного (конкурсного) характера различных уровней (международных, всероссийских, межрегиональных, региональных, городских), награждены дипломами лауреатов I, II, III ступеней, а также иными дипломами и грамотами.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5. Проводилась работа по сохранению и развитию лучших творческих коллективов школы. В отчетном периоде подтверждено звание Образцового коллектива Детским театром танца «Плясицы», подготовлена концертная программа на присвоение звания «Образцового коллектива» оркестром русских народных инструментов «Карусель».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6. Одним из критериев высокого качества образования является наличие в школе обучающихся, награжденных именными стипендиями и премиями. В 2022 году пять обучающихся школы награждены именными стипендиями (главы администрации г.о. Тольятти, Именной стипендией заслуженного работника культуры РФ, почетного гражданина Тольятти В.М. Свердлова для талантливых детей-музыкантов) и премиями Губернатора Самарской области.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7. Учреждение обладает материально-технической базой, позволяющей осуществлять образовательную деятельность в полном объеме и в соответствии с муниципальным заданием на оказание образовательных услуг.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  <a:ea typeface="DejaVu Sans"/>
              </a:rPr>
              <a:t>8. Проводилась работа по привлечению в учреждение дополнительной поддержки от физических и юридических лиц, являющейся необходимой и важной мерой в части привлечения дополнительных средств (добровольных пожертвований и целевых взносов), позволяющих укрепить материально-техническую базу учреждения и поощрить обучающихся, добившихся высоких результатов в конкурсной и выставочной деятельности.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565" name="object 3"/>
          <p:cNvSpPr/>
          <p:nvPr/>
        </p:nvSpPr>
        <p:spPr>
          <a:xfrm>
            <a:off x="-1656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566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67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68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69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0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1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2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3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4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5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6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7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8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79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0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1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2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3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4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5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6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7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8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89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90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91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92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93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94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95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96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97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98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599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00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01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02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03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04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05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06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07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08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09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10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11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12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13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14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15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16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17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18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19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20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21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1622" name="TextBox 58"/>
          <p:cNvSpPr/>
          <p:nvPr/>
        </p:nvSpPr>
        <p:spPr>
          <a:xfrm>
            <a:off x="440640" y="4264920"/>
            <a:ext cx="1784664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8000" spc="-1" strike="noStrike">
                <a:solidFill>
                  <a:srgbClr val="000000"/>
                </a:solidFill>
                <a:latin typeface="Book Antiqua"/>
                <a:ea typeface="DejaVu Sans"/>
              </a:rPr>
              <a:t>СПАСИБО ЗА ВНИМАНИЕ!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162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63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4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5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6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7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8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69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70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71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72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73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74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75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76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77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78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79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80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81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82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83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84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85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86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87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88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89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90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91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92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93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94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95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96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97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98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199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00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01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02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03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04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05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06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07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08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09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10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11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12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13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14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15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16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17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18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219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Общая характеристика образовательного учреждения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Прямоугольник 63"/>
          <p:cNvSpPr/>
          <p:nvPr/>
        </p:nvSpPr>
        <p:spPr>
          <a:xfrm>
            <a:off x="807840" y="1445040"/>
            <a:ext cx="15577200" cy="86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Наименование образовательного учреждения: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муниципальное бюджетное учреждение дополнительного образования детская школа искусств «Форте» городского округа Тольятти (МБУ ДО ДШИ «Форте»).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Учредитель образовательного учреждения: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Муниципальное образование городской округ Тольятти. Функции и полномочия учредителя от имени муниципального образования осуществляет администрация городского округа Тольятти. Ведомственное подчинение учреждения - департамент культуры администрации городского округа Тольятти.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Устав учреждения 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(новая редакция): новая редакция Устава утверждена и.о. заместителя главы г.о. Тольятти Распоряжением от 16.05.2019 года № 3402-р/3.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Дата регистрации устава: 09.07.2019 г.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Регистрационный номер: ГРН - 2196313917446 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Лицензия на право осуществления образовательной деятельности -</a:t>
            </a: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  выдана Министерством образования и науки Самарской области 10.07.2015 года (серия:  63Л01, № 0001338). Срок действия лицензии - бессрочно</a:t>
            </a: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.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222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23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24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25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26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27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28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29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30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31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32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33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34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35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36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37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38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39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40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41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42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43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44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45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46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47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48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49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50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51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52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53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54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55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56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57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58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59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60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61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62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63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64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65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66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67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68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69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70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71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72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73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74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75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76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77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78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279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Структура управления учреждением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Picture 2" descr=""/>
          <p:cNvPicPr/>
          <p:nvPr/>
        </p:nvPicPr>
        <p:blipFill>
          <a:blip r:embed="rId59"/>
          <a:stretch/>
        </p:blipFill>
        <p:spPr>
          <a:xfrm>
            <a:off x="1295280" y="2276640"/>
            <a:ext cx="8978760" cy="576540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281" name="Прямоугольник 64"/>
          <p:cNvSpPr/>
          <p:nvPr/>
        </p:nvSpPr>
        <p:spPr>
          <a:xfrm>
            <a:off x="11334960" y="2721600"/>
            <a:ext cx="6095160" cy="46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Директор: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Кочетов Валерий Викторович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Заместитель директора: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Чурсина Ольга Александровна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Заведующий учебной частью: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Якимчук Юлия Александровна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Методист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Мухина Елена Юрьевна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283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84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85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86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87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88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89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90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91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92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93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94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95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96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97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98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299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00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01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02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03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04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05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06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07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08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09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10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11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12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13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14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15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16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17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18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19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20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21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22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23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24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25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26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27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28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29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30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31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32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33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34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35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36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37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38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39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340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Нормативная деятельность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Прямоугольник 63"/>
          <p:cNvSpPr/>
          <p:nvPr/>
        </p:nvSpPr>
        <p:spPr>
          <a:xfrm>
            <a:off x="807840" y="1735200"/>
            <a:ext cx="16581960" cy="85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В соответствии с Федеральными Законами и Уставом учреждения в отчетном периоде разработаны и приняты новые нормативные локальные акты: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1) Коллективный договор (принят на общем собрании работников учреждения 01.03.2022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2) Изменения в Коллективный договор (приняты на общем собрании работников учреждения 31.08.2022 г., 24.10.2022 г., 16.11.2022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3) Политика конфиденциальности в отношении персональных данных пользователя официального сайта МБУ ДО ДШИ «Форте» (утверждена приказом № 46 ОД от 11.07.2022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4) Положение о методических объединениях педагогических работников МБУ ДО ДШИ «Форте» (утверждено приказом № 53/13-ОД от 31.08.2022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5) Положение о методическом совете МБУ ДО ДШИ «Форте» (утверждено приказом № 53/13-ОД от 31.08.2022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6) Положение об объектовой тренировке по эвакуации обучающихся и сотрудников МБУ ДО ДШИ «Форте» при возникновении чрезвычайной ситуации (утверждено приказом № 62/2-ОД от 24.10.2022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7) Положение о порядке привлечения и условиях использования МБУ ДО ДШИ «Форте» дополнительной поддержки юридических и физических лиц (утверждено приказом № 54/1-ОД от 12.09.2022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343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44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45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48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49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50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54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55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56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57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58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65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66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67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68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69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70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71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72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73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74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75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76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84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85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88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89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90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91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92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94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95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96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97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98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399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400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Нормативная деятельность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Прямоугольник 63"/>
          <p:cNvSpPr/>
          <p:nvPr/>
        </p:nvSpPr>
        <p:spPr>
          <a:xfrm>
            <a:off x="807840" y="1735200"/>
            <a:ext cx="16581960" cy="74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8) Программа вводного противопожарного инструктажа (утверждена приказом № 58/4-ОД от 03.10.2022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9) Правила осуществления внутреннего контроля соответствия обработки персональных данных требованиям к защите персональных данных в МБУ ДО ДШИ «Форте» (утверждены приказом № 53/1-ОД от 31.08.2022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10) Положение о конфиденциальной информации в МБУ ДО ДШИ «Форте» (утверждено приказом № 53/4-ОД от 31.08.2022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11) Положение о замещении временно отсутствующего педагогического работника в МБУ ДО ДШИ «Форте» (утверждено приказом № 53/13-ОД от 31.08.2022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12) Положение об обработке и защите персональных данных в МБУ ДО ДШИ «Форте» (утверждено приказом № 53/1-ОД от 31.08.2022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13) Регламент предоставления доступа к персональным данным в МБУ ДО ДШИ «Форте» (утвержден приказом № 53/1-ОД от 31.08.2022 г.);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Book Antiqua"/>
                <a:ea typeface="DejaVu Sans"/>
              </a:rPr>
              <a:t>14) Изменения к правилам внутреннего трудового распорядка работников МБУ ДО ДШИ  «Форте» (утверждены приказом № 53/1-ОД от 31.08.2022 г.).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403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04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05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06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07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08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09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10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11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12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13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14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15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16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17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18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19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20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21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22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23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24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25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26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27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28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29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30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31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32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33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34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35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36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37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38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39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0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1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2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3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4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5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6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7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8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49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0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1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2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3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4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5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6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7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8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59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460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Кадровый состав учреждения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61" name="Объект 59"/>
          <p:cNvGraphicFramePr/>
          <p:nvPr/>
        </p:nvGraphicFramePr>
        <p:xfrm>
          <a:off x="1125360" y="1879920"/>
          <a:ext cx="16354080" cy="775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466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67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68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69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0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1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2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3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4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5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6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7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8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79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0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1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2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3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4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5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6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7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8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89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0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1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2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3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4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5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6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7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8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499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0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1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2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3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4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5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6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7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8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09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0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1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2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3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4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5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6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7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8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19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20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21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22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523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Уровень образования и квалификации педагогических работников учреждения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24" name="Объект 59"/>
          <p:cNvGraphicFramePr/>
          <p:nvPr/>
        </p:nvGraphicFramePr>
        <p:xfrm>
          <a:off x="114480" y="-162000"/>
          <a:ext cx="11848320" cy="807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graphicFrame>
        <p:nvGraphicFramePr>
          <p:cNvPr id="527" name="Объект 59"/>
          <p:cNvGraphicFramePr/>
          <p:nvPr/>
        </p:nvGraphicFramePr>
        <p:xfrm>
          <a:off x="6884640" y="3963960"/>
          <a:ext cx="11037240" cy="703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sp>
        <p:nvSpPr>
          <p:cNvPr id="533" name="object 3"/>
          <p:cNvSpPr/>
          <p:nvPr/>
        </p:nvSpPr>
        <p:spPr>
          <a:xfrm>
            <a:off x="0" y="0"/>
            <a:ext cx="456480" cy="10286280"/>
          </a:xfrm>
          <a:custGeom>
            <a:avLst/>
            <a:gdLst>
              <a:gd name="textAreaLeft" fmla="*/ 0 w 456480"/>
              <a:gd name="textAreaRight" fmla="*/ 457200 w 456480"/>
              <a:gd name="textAreaTop" fmla="*/ 0 h 10286280"/>
              <a:gd name="textAreaBottom" fmla="*/ 10287000 h 10286280"/>
            </a:gdLst>
            <a:ahLst/>
            <a:rect l="textAreaLeft" t="textAreaTop" r="textAreaRight" b="textAreaBottom"/>
            <a:pathLst>
              <a:path w="3086100" h="10271125">
                <a:moveTo>
                  <a:pt x="3086099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709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34" name="object 4" descr=""/>
          <p:cNvPicPr/>
          <p:nvPr/>
        </p:nvPicPr>
        <p:blipFill>
          <a:blip r:embed="rId2"/>
          <a:stretch/>
        </p:blipFill>
        <p:spPr>
          <a:xfrm>
            <a:off x="17743680" y="43095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35" name="object 5" descr=""/>
          <p:cNvPicPr/>
          <p:nvPr/>
        </p:nvPicPr>
        <p:blipFill>
          <a:blip r:embed="rId3"/>
          <a:stretch/>
        </p:blipFill>
        <p:spPr>
          <a:xfrm>
            <a:off x="177436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36" name="object 6" descr=""/>
          <p:cNvPicPr/>
          <p:nvPr/>
        </p:nvPicPr>
        <p:blipFill>
          <a:blip r:embed="rId4"/>
          <a:stretch/>
        </p:blipFill>
        <p:spPr>
          <a:xfrm>
            <a:off x="17300880" y="387468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37" name="object 7" descr=""/>
          <p:cNvPicPr/>
          <p:nvPr/>
        </p:nvPicPr>
        <p:blipFill>
          <a:blip r:embed="rId5"/>
          <a:stretch/>
        </p:blipFill>
        <p:spPr>
          <a:xfrm>
            <a:off x="177436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38" name="object 8" descr=""/>
          <p:cNvPicPr/>
          <p:nvPr/>
        </p:nvPicPr>
        <p:blipFill>
          <a:blip r:embed="rId6"/>
          <a:stretch/>
        </p:blipFill>
        <p:spPr>
          <a:xfrm>
            <a:off x="1730088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39" name="object 9" descr=""/>
          <p:cNvPicPr/>
          <p:nvPr/>
        </p:nvPicPr>
        <p:blipFill>
          <a:blip r:embed="rId7"/>
          <a:stretch/>
        </p:blipFill>
        <p:spPr>
          <a:xfrm>
            <a:off x="16858800" y="34398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0" name="object 10" descr=""/>
          <p:cNvPicPr/>
          <p:nvPr/>
        </p:nvPicPr>
        <p:blipFill>
          <a:blip r:embed="rId8"/>
          <a:stretch/>
        </p:blipFill>
        <p:spPr>
          <a:xfrm>
            <a:off x="177436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1" name="object 11" descr=""/>
          <p:cNvPicPr/>
          <p:nvPr/>
        </p:nvPicPr>
        <p:blipFill>
          <a:blip r:embed="rId9"/>
          <a:stretch/>
        </p:blipFill>
        <p:spPr>
          <a:xfrm>
            <a:off x="1730088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2" name="object 12" descr=""/>
          <p:cNvPicPr/>
          <p:nvPr/>
        </p:nvPicPr>
        <p:blipFill>
          <a:blip r:embed="rId10"/>
          <a:stretch/>
        </p:blipFill>
        <p:spPr>
          <a:xfrm>
            <a:off x="168588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3" name="object 13" descr=""/>
          <p:cNvPicPr/>
          <p:nvPr/>
        </p:nvPicPr>
        <p:blipFill>
          <a:blip r:embed="rId11"/>
          <a:stretch/>
        </p:blipFill>
        <p:spPr>
          <a:xfrm>
            <a:off x="16416000" y="30049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4" name="object 14" descr=""/>
          <p:cNvPicPr/>
          <p:nvPr/>
        </p:nvPicPr>
        <p:blipFill>
          <a:blip r:embed="rId12"/>
          <a:stretch/>
        </p:blipFill>
        <p:spPr>
          <a:xfrm>
            <a:off x="177436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5" name="object 15" descr=""/>
          <p:cNvPicPr/>
          <p:nvPr/>
        </p:nvPicPr>
        <p:blipFill>
          <a:blip r:embed="rId13"/>
          <a:stretch/>
        </p:blipFill>
        <p:spPr>
          <a:xfrm>
            <a:off x="1730088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6" name="object 16" descr=""/>
          <p:cNvPicPr/>
          <p:nvPr/>
        </p:nvPicPr>
        <p:blipFill>
          <a:blip r:embed="rId14"/>
          <a:stretch/>
        </p:blipFill>
        <p:spPr>
          <a:xfrm>
            <a:off x="168588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7" name="object 17" descr=""/>
          <p:cNvPicPr/>
          <p:nvPr/>
        </p:nvPicPr>
        <p:blipFill>
          <a:blip r:embed="rId15"/>
          <a:stretch/>
        </p:blipFill>
        <p:spPr>
          <a:xfrm>
            <a:off x="1641600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8" name="object 18" descr=""/>
          <p:cNvPicPr/>
          <p:nvPr/>
        </p:nvPicPr>
        <p:blipFill>
          <a:blip r:embed="rId16"/>
          <a:stretch/>
        </p:blipFill>
        <p:spPr>
          <a:xfrm>
            <a:off x="15973560" y="25700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49" name="object 19" descr=""/>
          <p:cNvPicPr/>
          <p:nvPr/>
        </p:nvPicPr>
        <p:blipFill>
          <a:blip r:embed="rId17"/>
          <a:stretch/>
        </p:blipFill>
        <p:spPr>
          <a:xfrm>
            <a:off x="177436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0" name="object 20" descr=""/>
          <p:cNvPicPr/>
          <p:nvPr/>
        </p:nvPicPr>
        <p:blipFill>
          <a:blip r:embed="rId18"/>
          <a:stretch/>
        </p:blipFill>
        <p:spPr>
          <a:xfrm>
            <a:off x="173008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1" name="object 21" descr=""/>
          <p:cNvPicPr/>
          <p:nvPr/>
        </p:nvPicPr>
        <p:blipFill>
          <a:blip r:embed="rId19"/>
          <a:stretch/>
        </p:blipFill>
        <p:spPr>
          <a:xfrm>
            <a:off x="168588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2" name="object 22" descr=""/>
          <p:cNvPicPr/>
          <p:nvPr/>
        </p:nvPicPr>
        <p:blipFill>
          <a:blip r:embed="rId20"/>
          <a:stretch/>
        </p:blipFill>
        <p:spPr>
          <a:xfrm>
            <a:off x="1641600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3" name="object 23" descr=""/>
          <p:cNvPicPr/>
          <p:nvPr/>
        </p:nvPicPr>
        <p:blipFill>
          <a:blip r:embed="rId21"/>
          <a:stretch/>
        </p:blipFill>
        <p:spPr>
          <a:xfrm>
            <a:off x="1597356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4" name="object 24" descr=""/>
          <p:cNvPicPr/>
          <p:nvPr/>
        </p:nvPicPr>
        <p:blipFill>
          <a:blip r:embed="rId22"/>
          <a:stretch/>
        </p:blipFill>
        <p:spPr>
          <a:xfrm>
            <a:off x="15531480" y="21355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5" name="object 25" descr=""/>
          <p:cNvPicPr/>
          <p:nvPr/>
        </p:nvPicPr>
        <p:blipFill>
          <a:blip r:embed="rId23"/>
          <a:stretch/>
        </p:blipFill>
        <p:spPr>
          <a:xfrm>
            <a:off x="17743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6" name="object 26" descr=""/>
          <p:cNvPicPr/>
          <p:nvPr/>
        </p:nvPicPr>
        <p:blipFill>
          <a:blip r:embed="rId24"/>
          <a:stretch/>
        </p:blipFill>
        <p:spPr>
          <a:xfrm>
            <a:off x="173008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7" name="object 27" descr=""/>
          <p:cNvPicPr/>
          <p:nvPr/>
        </p:nvPicPr>
        <p:blipFill>
          <a:blip r:embed="rId25"/>
          <a:stretch/>
        </p:blipFill>
        <p:spPr>
          <a:xfrm>
            <a:off x="168588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8" name="object 28" descr=""/>
          <p:cNvPicPr/>
          <p:nvPr/>
        </p:nvPicPr>
        <p:blipFill>
          <a:blip r:embed="rId26"/>
          <a:stretch/>
        </p:blipFill>
        <p:spPr>
          <a:xfrm>
            <a:off x="1641600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59" name="object 29" descr=""/>
          <p:cNvPicPr/>
          <p:nvPr/>
        </p:nvPicPr>
        <p:blipFill>
          <a:blip r:embed="rId27"/>
          <a:stretch/>
        </p:blipFill>
        <p:spPr>
          <a:xfrm>
            <a:off x="1597356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0" name="object 30" descr=""/>
          <p:cNvPicPr/>
          <p:nvPr/>
        </p:nvPicPr>
        <p:blipFill>
          <a:blip r:embed="rId28"/>
          <a:stretch/>
        </p:blipFill>
        <p:spPr>
          <a:xfrm>
            <a:off x="155314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1" name="object 31" descr=""/>
          <p:cNvPicPr/>
          <p:nvPr/>
        </p:nvPicPr>
        <p:blipFill>
          <a:blip r:embed="rId29"/>
          <a:stretch/>
        </p:blipFill>
        <p:spPr>
          <a:xfrm>
            <a:off x="15088680" y="170100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2" name="object 32" descr=""/>
          <p:cNvPicPr/>
          <p:nvPr/>
        </p:nvPicPr>
        <p:blipFill>
          <a:blip r:embed="rId30"/>
          <a:stretch/>
        </p:blipFill>
        <p:spPr>
          <a:xfrm>
            <a:off x="173008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3" name="object 33" descr=""/>
          <p:cNvPicPr/>
          <p:nvPr/>
        </p:nvPicPr>
        <p:blipFill>
          <a:blip r:embed="rId31"/>
          <a:stretch/>
        </p:blipFill>
        <p:spPr>
          <a:xfrm>
            <a:off x="17743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4" name="object 34" descr=""/>
          <p:cNvPicPr/>
          <p:nvPr/>
        </p:nvPicPr>
        <p:blipFill>
          <a:blip r:embed="rId32"/>
          <a:stretch/>
        </p:blipFill>
        <p:spPr>
          <a:xfrm>
            <a:off x="168588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5" name="object 35" descr=""/>
          <p:cNvPicPr/>
          <p:nvPr/>
        </p:nvPicPr>
        <p:blipFill>
          <a:blip r:embed="rId33"/>
          <a:stretch/>
        </p:blipFill>
        <p:spPr>
          <a:xfrm>
            <a:off x="1641600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6" name="object 36" descr=""/>
          <p:cNvPicPr/>
          <p:nvPr/>
        </p:nvPicPr>
        <p:blipFill>
          <a:blip r:embed="rId34"/>
          <a:stretch/>
        </p:blipFill>
        <p:spPr>
          <a:xfrm>
            <a:off x="1597356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7" name="object 37" descr=""/>
          <p:cNvPicPr/>
          <p:nvPr/>
        </p:nvPicPr>
        <p:blipFill>
          <a:blip r:embed="rId35"/>
          <a:stretch/>
        </p:blipFill>
        <p:spPr>
          <a:xfrm>
            <a:off x="155314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8" name="object 38" descr=""/>
          <p:cNvPicPr/>
          <p:nvPr/>
        </p:nvPicPr>
        <p:blipFill>
          <a:blip r:embed="rId36"/>
          <a:stretch/>
        </p:blipFill>
        <p:spPr>
          <a:xfrm>
            <a:off x="1508868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69" name="object 39" descr=""/>
          <p:cNvPicPr/>
          <p:nvPr/>
        </p:nvPicPr>
        <p:blipFill>
          <a:blip r:embed="rId37"/>
          <a:stretch/>
        </p:blipFill>
        <p:spPr>
          <a:xfrm>
            <a:off x="14646240" y="126612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0" name="object 40" descr=""/>
          <p:cNvPicPr/>
          <p:nvPr/>
        </p:nvPicPr>
        <p:blipFill>
          <a:blip r:embed="rId38"/>
          <a:stretch/>
        </p:blipFill>
        <p:spPr>
          <a:xfrm>
            <a:off x="17743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1" name="object 41" descr=""/>
          <p:cNvPicPr/>
          <p:nvPr/>
        </p:nvPicPr>
        <p:blipFill>
          <a:blip r:embed="rId39"/>
          <a:stretch/>
        </p:blipFill>
        <p:spPr>
          <a:xfrm>
            <a:off x="173008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2" name="object 42" descr=""/>
          <p:cNvPicPr/>
          <p:nvPr/>
        </p:nvPicPr>
        <p:blipFill>
          <a:blip r:embed="rId40"/>
          <a:stretch/>
        </p:blipFill>
        <p:spPr>
          <a:xfrm>
            <a:off x="16858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3" name="object 43" descr=""/>
          <p:cNvPicPr/>
          <p:nvPr/>
        </p:nvPicPr>
        <p:blipFill>
          <a:blip r:embed="rId41"/>
          <a:stretch/>
        </p:blipFill>
        <p:spPr>
          <a:xfrm>
            <a:off x="164160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4" name="object 44" descr=""/>
          <p:cNvPicPr/>
          <p:nvPr/>
        </p:nvPicPr>
        <p:blipFill>
          <a:blip r:embed="rId42"/>
          <a:stretch/>
        </p:blipFill>
        <p:spPr>
          <a:xfrm>
            <a:off x="1597356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5" name="object 45" descr=""/>
          <p:cNvPicPr/>
          <p:nvPr/>
        </p:nvPicPr>
        <p:blipFill>
          <a:blip r:embed="rId43"/>
          <a:stretch/>
        </p:blipFill>
        <p:spPr>
          <a:xfrm>
            <a:off x="155314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6" name="object 46" descr=""/>
          <p:cNvPicPr/>
          <p:nvPr/>
        </p:nvPicPr>
        <p:blipFill>
          <a:blip r:embed="rId44"/>
          <a:stretch/>
        </p:blipFill>
        <p:spPr>
          <a:xfrm>
            <a:off x="1508868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7" name="object 47" descr=""/>
          <p:cNvPicPr/>
          <p:nvPr/>
        </p:nvPicPr>
        <p:blipFill>
          <a:blip r:embed="rId45"/>
          <a:stretch/>
        </p:blipFill>
        <p:spPr>
          <a:xfrm>
            <a:off x="1464624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8" name="object 48" descr=""/>
          <p:cNvPicPr/>
          <p:nvPr/>
        </p:nvPicPr>
        <p:blipFill>
          <a:blip r:embed="rId46"/>
          <a:stretch/>
        </p:blipFill>
        <p:spPr>
          <a:xfrm>
            <a:off x="14203800" y="83124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79" name="object 49" descr=""/>
          <p:cNvPicPr/>
          <p:nvPr/>
        </p:nvPicPr>
        <p:blipFill>
          <a:blip r:embed="rId47"/>
          <a:stretch/>
        </p:blipFill>
        <p:spPr>
          <a:xfrm>
            <a:off x="17743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0" name="object 50" descr=""/>
          <p:cNvPicPr/>
          <p:nvPr/>
        </p:nvPicPr>
        <p:blipFill>
          <a:blip r:embed="rId48"/>
          <a:stretch/>
        </p:blipFill>
        <p:spPr>
          <a:xfrm>
            <a:off x="173008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1" name="object 51" descr=""/>
          <p:cNvPicPr/>
          <p:nvPr/>
        </p:nvPicPr>
        <p:blipFill>
          <a:blip r:embed="rId49"/>
          <a:stretch/>
        </p:blipFill>
        <p:spPr>
          <a:xfrm>
            <a:off x="16858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2" name="object 52" descr=""/>
          <p:cNvPicPr/>
          <p:nvPr/>
        </p:nvPicPr>
        <p:blipFill>
          <a:blip r:embed="rId50"/>
          <a:stretch/>
        </p:blipFill>
        <p:spPr>
          <a:xfrm>
            <a:off x="164160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3" name="object 53" descr=""/>
          <p:cNvPicPr/>
          <p:nvPr/>
        </p:nvPicPr>
        <p:blipFill>
          <a:blip r:embed="rId51"/>
          <a:stretch/>
        </p:blipFill>
        <p:spPr>
          <a:xfrm>
            <a:off x="159735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4" name="object 54" descr=""/>
          <p:cNvPicPr/>
          <p:nvPr/>
        </p:nvPicPr>
        <p:blipFill>
          <a:blip r:embed="rId52"/>
          <a:stretch/>
        </p:blipFill>
        <p:spPr>
          <a:xfrm>
            <a:off x="155314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5" name="object 55" descr=""/>
          <p:cNvPicPr/>
          <p:nvPr/>
        </p:nvPicPr>
        <p:blipFill>
          <a:blip r:embed="rId53"/>
          <a:stretch/>
        </p:blipFill>
        <p:spPr>
          <a:xfrm>
            <a:off x="1508868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6" name="object 56" descr=""/>
          <p:cNvPicPr/>
          <p:nvPr/>
        </p:nvPicPr>
        <p:blipFill>
          <a:blip r:embed="rId54"/>
          <a:stretch/>
        </p:blipFill>
        <p:spPr>
          <a:xfrm>
            <a:off x="1464624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7" name="object 57" descr=""/>
          <p:cNvPicPr/>
          <p:nvPr/>
        </p:nvPicPr>
        <p:blipFill>
          <a:blip r:embed="rId55"/>
          <a:stretch/>
        </p:blipFill>
        <p:spPr>
          <a:xfrm>
            <a:off x="1420380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8" name="object 58" descr=""/>
          <p:cNvPicPr/>
          <p:nvPr/>
        </p:nvPicPr>
        <p:blipFill>
          <a:blip r:embed="rId56"/>
          <a:stretch/>
        </p:blipFill>
        <p:spPr>
          <a:xfrm>
            <a:off x="13761360" y="396360"/>
            <a:ext cx="178560" cy="178200"/>
          </a:xfrm>
          <a:prstGeom prst="rect">
            <a:avLst/>
          </a:prstGeom>
          <a:ln w="0">
            <a:noFill/>
          </a:ln>
        </p:spPr>
      </p:pic>
      <p:pic>
        <p:nvPicPr>
          <p:cNvPr id="589" name="Рисунок 60" descr="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amount="-100000" bright="71000" contras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19480" y="374760"/>
            <a:ext cx="6448680" cy="9088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5000"/>
              </a:srgbClr>
            </a:outerShdw>
          </a:effectLst>
        </p:spPr>
      </p:pic>
      <p:sp>
        <p:nvSpPr>
          <p:cNvPr id="590" name="TextBox 58"/>
          <p:cNvSpPr/>
          <p:nvPr/>
        </p:nvSpPr>
        <p:spPr>
          <a:xfrm>
            <a:off x="647640" y="712080"/>
            <a:ext cx="17830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000" spc="-1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Рост кадрового потенциала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Прямоугольник 59"/>
          <p:cNvSpPr/>
          <p:nvPr/>
        </p:nvSpPr>
        <p:spPr>
          <a:xfrm>
            <a:off x="927720" y="1887480"/>
            <a:ext cx="15577200" cy="52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Рост потенциала по квалификации: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высшая квалификационная категория (преподаватель) – 6 человек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высшая квалификационная категория (концертмейстер) – 2 человека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первая квалификационная категория (преподаватель) – 3 человека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первая квалификационная категория (концертмейстер) – 1 человек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По обучению по программам КПК по итогам года выдано 29 документов, из них: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3 сертифика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25 удостоверений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Book Antiqua"/>
                <a:ea typeface="DejaVu Sans"/>
              </a:rPr>
              <a:t>1 диплом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Application>LibreOffice/7.4.6.2$Windows_X86_64 LibreOffice_project/5b1f5509c2decdade7fda905e3e1429a67acd63d</Application>
  <AppVersion>15.0000</AppVersion>
  <Words>2695</Words>
  <Paragraphs>291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2023-03-24T12:09:26Z</dcterms:created>
  <dc:creator>Юлия Гольцова</dc:creator>
  <dc:description/>
  <cp:keywords>DAFeHGeH3HU BAEc2CcQ8Aw</cp:keywords>
  <dc:language>ru-RU</dc:language>
  <cp:lastModifiedBy/>
  <dcterms:modified xsi:type="dcterms:W3CDTF">2023-05-31T15:36:02Z</dcterms:modified>
  <cp:revision>40</cp:revision>
  <dc:subject/>
  <dc:title>Purple &amp;  white business profile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2023-03-24T00:00:00Z</vt:filetime>
  </property>
  <property fmtid="{D5CDD505-2E9C-101B-9397-08002B2CF9AE}" pid="3" name="Creator">
    <vt:lpwstr>Canva</vt:lpwstr>
  </property>
  <property fmtid="{D5CDD505-2E9C-101B-9397-08002B2CF9AE}" pid="4" name="LastSaved">
    <vt:filetime>2023-03-24T00:00:00Z</vt:filetime>
  </property>
  <property fmtid="{D5CDD505-2E9C-101B-9397-08002B2CF9AE}" pid="5" name="PresentationFormat">
    <vt:lpwstr>Произвольный</vt:lpwstr>
  </property>
  <property fmtid="{D5CDD505-2E9C-101B-9397-08002B2CF9AE}" pid="6" name="Producer">
    <vt:lpwstr>Canva</vt:lpwstr>
  </property>
  <property fmtid="{D5CDD505-2E9C-101B-9397-08002B2CF9AE}" pid="7" name="Slides">
    <vt:i4>26</vt:i4>
  </property>
</Properties>
</file>